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sldIdLst>
    <p:sldId id="256" r:id="rId5"/>
    <p:sldId id="260" r:id="rId6"/>
    <p:sldId id="268" r:id="rId7"/>
    <p:sldId id="261" r:id="rId8"/>
    <p:sldId id="262" r:id="rId9"/>
    <p:sldId id="263" r:id="rId10"/>
    <p:sldId id="264" r:id="rId11"/>
    <p:sldId id="265" r:id="rId12"/>
    <p:sldId id="266" r:id="rId13"/>
    <p:sldId id="267" r:id="rId14"/>
    <p:sldId id="269" r:id="rId15"/>
    <p:sldId id="270" r:id="rId16"/>
    <p:sldId id="271" r:id="rId17"/>
    <p:sldId id="257" r:id="rId18"/>
    <p:sldId id="258" r:id="rId19"/>
    <p:sldId id="259"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291" r:id="rId56"/>
    <p:sldId id="311" r:id="rId57"/>
    <p:sldId id="292" r:id="rId58"/>
    <p:sldId id="293" r:id="rId59"/>
    <p:sldId id="312" r:id="rId60"/>
    <p:sldId id="294"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Lokhandwala" userId="7864192ca2b01bab" providerId="LiveId" clId="{AE103E0F-7A7C-4024-8E71-FE0D40EB9A20}"/>
    <pc:docChg chg="undo custSel addSld delSld modSld">
      <pc:chgData name="Maria Lokhandwala" userId="7864192ca2b01bab" providerId="LiveId" clId="{AE103E0F-7A7C-4024-8E71-FE0D40EB9A20}" dt="2024-08-15T06:41:28.875" v="4"/>
      <pc:docMkLst>
        <pc:docMk/>
      </pc:docMkLst>
      <pc:sldChg chg="add">
        <pc:chgData name="Maria Lokhandwala" userId="7864192ca2b01bab" providerId="LiveId" clId="{AE103E0F-7A7C-4024-8E71-FE0D40EB9A20}" dt="2024-08-15T06:40:41.779" v="2"/>
        <pc:sldMkLst>
          <pc:docMk/>
          <pc:sldMk cId="2498669383" sldId="257"/>
        </pc:sldMkLst>
      </pc:sldChg>
      <pc:sldChg chg="add">
        <pc:chgData name="Maria Lokhandwala" userId="7864192ca2b01bab" providerId="LiveId" clId="{AE103E0F-7A7C-4024-8E71-FE0D40EB9A20}" dt="2024-08-15T06:40:41.779" v="2"/>
        <pc:sldMkLst>
          <pc:docMk/>
          <pc:sldMk cId="3908468141" sldId="258"/>
        </pc:sldMkLst>
      </pc:sldChg>
      <pc:sldChg chg="add">
        <pc:chgData name="Maria Lokhandwala" userId="7864192ca2b01bab" providerId="LiveId" clId="{AE103E0F-7A7C-4024-8E71-FE0D40EB9A20}" dt="2024-08-15T06:40:41.779" v="2"/>
        <pc:sldMkLst>
          <pc:docMk/>
          <pc:sldMk cId="3779014207" sldId="259"/>
        </pc:sldMkLst>
      </pc:sldChg>
      <pc:sldChg chg="new del">
        <pc:chgData name="Maria Lokhandwala" userId="7864192ca2b01bab" providerId="LiveId" clId="{AE103E0F-7A7C-4024-8E71-FE0D40EB9A20}" dt="2024-08-15T06:40:25.488" v="1" actId="680"/>
        <pc:sldMkLst>
          <pc:docMk/>
          <pc:sldMk cId="185415177" sldId="271"/>
        </pc:sldMkLst>
      </pc:sldChg>
      <pc:sldChg chg="add">
        <pc:chgData name="Maria Lokhandwala" userId="7864192ca2b01bab" providerId="LiveId" clId="{AE103E0F-7A7C-4024-8E71-FE0D40EB9A20}" dt="2024-08-15T06:40:41.779" v="2"/>
        <pc:sldMkLst>
          <pc:docMk/>
          <pc:sldMk cId="2883441884" sldId="271"/>
        </pc:sldMkLst>
      </pc:sldChg>
      <pc:sldChg chg="add">
        <pc:chgData name="Maria Lokhandwala" userId="7864192ca2b01bab" providerId="LiveId" clId="{AE103E0F-7A7C-4024-8E71-FE0D40EB9A20}" dt="2024-08-15T06:40:41.779" v="2"/>
        <pc:sldMkLst>
          <pc:docMk/>
          <pc:sldMk cId="435103159" sldId="272"/>
        </pc:sldMkLst>
      </pc:sldChg>
      <pc:sldChg chg="add">
        <pc:chgData name="Maria Lokhandwala" userId="7864192ca2b01bab" providerId="LiveId" clId="{AE103E0F-7A7C-4024-8E71-FE0D40EB9A20}" dt="2024-08-15T06:40:41.779" v="2"/>
        <pc:sldMkLst>
          <pc:docMk/>
          <pc:sldMk cId="3085009752" sldId="273"/>
        </pc:sldMkLst>
      </pc:sldChg>
      <pc:sldChg chg="add">
        <pc:chgData name="Maria Lokhandwala" userId="7864192ca2b01bab" providerId="LiveId" clId="{AE103E0F-7A7C-4024-8E71-FE0D40EB9A20}" dt="2024-08-15T06:40:41.779" v="2"/>
        <pc:sldMkLst>
          <pc:docMk/>
          <pc:sldMk cId="4163426914" sldId="274"/>
        </pc:sldMkLst>
      </pc:sldChg>
      <pc:sldChg chg="add">
        <pc:chgData name="Maria Lokhandwala" userId="7864192ca2b01bab" providerId="LiveId" clId="{AE103E0F-7A7C-4024-8E71-FE0D40EB9A20}" dt="2024-08-15T06:40:41.779" v="2"/>
        <pc:sldMkLst>
          <pc:docMk/>
          <pc:sldMk cId="915795920" sldId="275"/>
        </pc:sldMkLst>
      </pc:sldChg>
      <pc:sldChg chg="add">
        <pc:chgData name="Maria Lokhandwala" userId="7864192ca2b01bab" providerId="LiveId" clId="{AE103E0F-7A7C-4024-8E71-FE0D40EB9A20}" dt="2024-08-15T06:40:41.779" v="2"/>
        <pc:sldMkLst>
          <pc:docMk/>
          <pc:sldMk cId="122787053" sldId="276"/>
        </pc:sldMkLst>
      </pc:sldChg>
      <pc:sldChg chg="add">
        <pc:chgData name="Maria Lokhandwala" userId="7864192ca2b01bab" providerId="LiveId" clId="{AE103E0F-7A7C-4024-8E71-FE0D40EB9A20}" dt="2024-08-15T06:40:41.779" v="2"/>
        <pc:sldMkLst>
          <pc:docMk/>
          <pc:sldMk cId="1580338166" sldId="277"/>
        </pc:sldMkLst>
      </pc:sldChg>
      <pc:sldChg chg="add">
        <pc:chgData name="Maria Lokhandwala" userId="7864192ca2b01bab" providerId="LiveId" clId="{AE103E0F-7A7C-4024-8E71-FE0D40EB9A20}" dt="2024-08-15T06:40:41.779" v="2"/>
        <pc:sldMkLst>
          <pc:docMk/>
          <pc:sldMk cId="3322645609" sldId="278"/>
        </pc:sldMkLst>
      </pc:sldChg>
      <pc:sldChg chg="add">
        <pc:chgData name="Maria Lokhandwala" userId="7864192ca2b01bab" providerId="LiveId" clId="{AE103E0F-7A7C-4024-8E71-FE0D40EB9A20}" dt="2024-08-15T06:40:41.779" v="2"/>
        <pc:sldMkLst>
          <pc:docMk/>
          <pc:sldMk cId="3935541487" sldId="279"/>
        </pc:sldMkLst>
      </pc:sldChg>
      <pc:sldChg chg="add">
        <pc:chgData name="Maria Lokhandwala" userId="7864192ca2b01bab" providerId="LiveId" clId="{AE103E0F-7A7C-4024-8E71-FE0D40EB9A20}" dt="2024-08-15T06:40:41.779" v="2"/>
        <pc:sldMkLst>
          <pc:docMk/>
          <pc:sldMk cId="2336766475" sldId="280"/>
        </pc:sldMkLst>
      </pc:sldChg>
      <pc:sldChg chg="add">
        <pc:chgData name="Maria Lokhandwala" userId="7864192ca2b01bab" providerId="LiveId" clId="{AE103E0F-7A7C-4024-8E71-FE0D40EB9A20}" dt="2024-08-15T06:40:41.779" v="2"/>
        <pc:sldMkLst>
          <pc:docMk/>
          <pc:sldMk cId="1330796554" sldId="281"/>
        </pc:sldMkLst>
      </pc:sldChg>
      <pc:sldChg chg="add">
        <pc:chgData name="Maria Lokhandwala" userId="7864192ca2b01bab" providerId="LiveId" clId="{AE103E0F-7A7C-4024-8E71-FE0D40EB9A20}" dt="2024-08-15T06:40:41.779" v="2"/>
        <pc:sldMkLst>
          <pc:docMk/>
          <pc:sldMk cId="674506009" sldId="282"/>
        </pc:sldMkLst>
      </pc:sldChg>
      <pc:sldChg chg="add">
        <pc:chgData name="Maria Lokhandwala" userId="7864192ca2b01bab" providerId="LiveId" clId="{AE103E0F-7A7C-4024-8E71-FE0D40EB9A20}" dt="2024-08-15T06:40:41.779" v="2"/>
        <pc:sldMkLst>
          <pc:docMk/>
          <pc:sldMk cId="853217923" sldId="283"/>
        </pc:sldMkLst>
      </pc:sldChg>
      <pc:sldChg chg="add">
        <pc:chgData name="Maria Lokhandwala" userId="7864192ca2b01bab" providerId="LiveId" clId="{AE103E0F-7A7C-4024-8E71-FE0D40EB9A20}" dt="2024-08-15T06:40:41.779" v="2"/>
        <pc:sldMkLst>
          <pc:docMk/>
          <pc:sldMk cId="1574590019" sldId="284"/>
        </pc:sldMkLst>
      </pc:sldChg>
      <pc:sldChg chg="add">
        <pc:chgData name="Maria Lokhandwala" userId="7864192ca2b01bab" providerId="LiveId" clId="{AE103E0F-7A7C-4024-8E71-FE0D40EB9A20}" dt="2024-08-15T06:40:41.779" v="2"/>
        <pc:sldMkLst>
          <pc:docMk/>
          <pc:sldMk cId="2617409305" sldId="285"/>
        </pc:sldMkLst>
      </pc:sldChg>
      <pc:sldChg chg="add">
        <pc:chgData name="Maria Lokhandwala" userId="7864192ca2b01bab" providerId="LiveId" clId="{AE103E0F-7A7C-4024-8E71-FE0D40EB9A20}" dt="2024-08-15T06:40:41.779" v="2"/>
        <pc:sldMkLst>
          <pc:docMk/>
          <pc:sldMk cId="830040827" sldId="286"/>
        </pc:sldMkLst>
      </pc:sldChg>
      <pc:sldChg chg="add">
        <pc:chgData name="Maria Lokhandwala" userId="7864192ca2b01bab" providerId="LiveId" clId="{AE103E0F-7A7C-4024-8E71-FE0D40EB9A20}" dt="2024-08-15T06:40:41.779" v="2"/>
        <pc:sldMkLst>
          <pc:docMk/>
          <pc:sldMk cId="838165260" sldId="287"/>
        </pc:sldMkLst>
      </pc:sldChg>
      <pc:sldChg chg="add">
        <pc:chgData name="Maria Lokhandwala" userId="7864192ca2b01bab" providerId="LiveId" clId="{AE103E0F-7A7C-4024-8E71-FE0D40EB9A20}" dt="2024-08-15T06:40:41.779" v="2"/>
        <pc:sldMkLst>
          <pc:docMk/>
          <pc:sldMk cId="3748779848" sldId="288"/>
        </pc:sldMkLst>
      </pc:sldChg>
      <pc:sldChg chg="add">
        <pc:chgData name="Maria Lokhandwala" userId="7864192ca2b01bab" providerId="LiveId" clId="{AE103E0F-7A7C-4024-8E71-FE0D40EB9A20}" dt="2024-08-15T06:40:41.779" v="2"/>
        <pc:sldMkLst>
          <pc:docMk/>
          <pc:sldMk cId="2509276557" sldId="289"/>
        </pc:sldMkLst>
      </pc:sldChg>
      <pc:sldChg chg="add">
        <pc:chgData name="Maria Lokhandwala" userId="7864192ca2b01bab" providerId="LiveId" clId="{AE103E0F-7A7C-4024-8E71-FE0D40EB9A20}" dt="2024-08-15T06:40:41.779" v="2"/>
        <pc:sldMkLst>
          <pc:docMk/>
          <pc:sldMk cId="3567159786" sldId="290"/>
        </pc:sldMkLst>
      </pc:sldChg>
      <pc:sldChg chg="add">
        <pc:chgData name="Maria Lokhandwala" userId="7864192ca2b01bab" providerId="LiveId" clId="{AE103E0F-7A7C-4024-8E71-FE0D40EB9A20}" dt="2024-08-15T06:40:41.779" v="2"/>
        <pc:sldMkLst>
          <pc:docMk/>
          <pc:sldMk cId="2376010170" sldId="291"/>
        </pc:sldMkLst>
      </pc:sldChg>
      <pc:sldChg chg="add">
        <pc:chgData name="Maria Lokhandwala" userId="7864192ca2b01bab" providerId="LiveId" clId="{AE103E0F-7A7C-4024-8E71-FE0D40EB9A20}" dt="2024-08-15T06:40:41.779" v="2"/>
        <pc:sldMkLst>
          <pc:docMk/>
          <pc:sldMk cId="2403560868" sldId="292"/>
        </pc:sldMkLst>
      </pc:sldChg>
      <pc:sldChg chg="add">
        <pc:chgData name="Maria Lokhandwala" userId="7864192ca2b01bab" providerId="LiveId" clId="{AE103E0F-7A7C-4024-8E71-FE0D40EB9A20}" dt="2024-08-15T06:40:41.779" v="2"/>
        <pc:sldMkLst>
          <pc:docMk/>
          <pc:sldMk cId="3709128626" sldId="293"/>
        </pc:sldMkLst>
      </pc:sldChg>
      <pc:sldChg chg="add">
        <pc:chgData name="Maria Lokhandwala" userId="7864192ca2b01bab" providerId="LiveId" clId="{AE103E0F-7A7C-4024-8E71-FE0D40EB9A20}" dt="2024-08-15T06:40:41.779" v="2"/>
        <pc:sldMkLst>
          <pc:docMk/>
          <pc:sldMk cId="197056096" sldId="294"/>
        </pc:sldMkLst>
      </pc:sldChg>
      <pc:sldChg chg="add">
        <pc:chgData name="Maria Lokhandwala" userId="7864192ca2b01bab" providerId="LiveId" clId="{AE103E0F-7A7C-4024-8E71-FE0D40EB9A20}" dt="2024-08-15T06:40:41.779" v="2"/>
        <pc:sldMkLst>
          <pc:docMk/>
          <pc:sldMk cId="738477775" sldId="295"/>
        </pc:sldMkLst>
      </pc:sldChg>
      <pc:sldChg chg="add">
        <pc:chgData name="Maria Lokhandwala" userId="7864192ca2b01bab" providerId="LiveId" clId="{AE103E0F-7A7C-4024-8E71-FE0D40EB9A20}" dt="2024-08-15T06:40:41.779" v="2"/>
        <pc:sldMkLst>
          <pc:docMk/>
          <pc:sldMk cId="535440610" sldId="296"/>
        </pc:sldMkLst>
      </pc:sldChg>
      <pc:sldChg chg="add">
        <pc:chgData name="Maria Lokhandwala" userId="7864192ca2b01bab" providerId="LiveId" clId="{AE103E0F-7A7C-4024-8E71-FE0D40EB9A20}" dt="2024-08-15T06:40:41.779" v="2"/>
        <pc:sldMkLst>
          <pc:docMk/>
          <pc:sldMk cId="2318182923" sldId="297"/>
        </pc:sldMkLst>
      </pc:sldChg>
      <pc:sldChg chg="add">
        <pc:chgData name="Maria Lokhandwala" userId="7864192ca2b01bab" providerId="LiveId" clId="{AE103E0F-7A7C-4024-8E71-FE0D40EB9A20}" dt="2024-08-15T06:40:41.779" v="2"/>
        <pc:sldMkLst>
          <pc:docMk/>
          <pc:sldMk cId="1130237054" sldId="298"/>
        </pc:sldMkLst>
      </pc:sldChg>
      <pc:sldChg chg="add">
        <pc:chgData name="Maria Lokhandwala" userId="7864192ca2b01bab" providerId="LiveId" clId="{AE103E0F-7A7C-4024-8E71-FE0D40EB9A20}" dt="2024-08-15T06:40:41.779" v="2"/>
        <pc:sldMkLst>
          <pc:docMk/>
          <pc:sldMk cId="11179163" sldId="299"/>
        </pc:sldMkLst>
      </pc:sldChg>
      <pc:sldChg chg="add">
        <pc:chgData name="Maria Lokhandwala" userId="7864192ca2b01bab" providerId="LiveId" clId="{AE103E0F-7A7C-4024-8E71-FE0D40EB9A20}" dt="2024-08-15T06:40:41.779" v="2"/>
        <pc:sldMkLst>
          <pc:docMk/>
          <pc:sldMk cId="3670111738" sldId="300"/>
        </pc:sldMkLst>
      </pc:sldChg>
      <pc:sldChg chg="add">
        <pc:chgData name="Maria Lokhandwala" userId="7864192ca2b01bab" providerId="LiveId" clId="{AE103E0F-7A7C-4024-8E71-FE0D40EB9A20}" dt="2024-08-15T06:40:41.779" v="2"/>
        <pc:sldMkLst>
          <pc:docMk/>
          <pc:sldMk cId="3150181377" sldId="301"/>
        </pc:sldMkLst>
      </pc:sldChg>
      <pc:sldChg chg="add">
        <pc:chgData name="Maria Lokhandwala" userId="7864192ca2b01bab" providerId="LiveId" clId="{AE103E0F-7A7C-4024-8E71-FE0D40EB9A20}" dt="2024-08-15T06:40:41.779" v="2"/>
        <pc:sldMkLst>
          <pc:docMk/>
          <pc:sldMk cId="1144310850" sldId="302"/>
        </pc:sldMkLst>
      </pc:sldChg>
      <pc:sldChg chg="add">
        <pc:chgData name="Maria Lokhandwala" userId="7864192ca2b01bab" providerId="LiveId" clId="{AE103E0F-7A7C-4024-8E71-FE0D40EB9A20}" dt="2024-08-15T06:40:41.779" v="2"/>
        <pc:sldMkLst>
          <pc:docMk/>
          <pc:sldMk cId="860883982" sldId="303"/>
        </pc:sldMkLst>
      </pc:sldChg>
      <pc:sldChg chg="add">
        <pc:chgData name="Maria Lokhandwala" userId="7864192ca2b01bab" providerId="LiveId" clId="{AE103E0F-7A7C-4024-8E71-FE0D40EB9A20}" dt="2024-08-15T06:40:41.779" v="2"/>
        <pc:sldMkLst>
          <pc:docMk/>
          <pc:sldMk cId="3239515498" sldId="304"/>
        </pc:sldMkLst>
      </pc:sldChg>
      <pc:sldChg chg="add">
        <pc:chgData name="Maria Lokhandwala" userId="7864192ca2b01bab" providerId="LiveId" clId="{AE103E0F-7A7C-4024-8E71-FE0D40EB9A20}" dt="2024-08-15T06:40:41.779" v="2"/>
        <pc:sldMkLst>
          <pc:docMk/>
          <pc:sldMk cId="79130201" sldId="305"/>
        </pc:sldMkLst>
      </pc:sldChg>
      <pc:sldChg chg="add">
        <pc:chgData name="Maria Lokhandwala" userId="7864192ca2b01bab" providerId="LiveId" clId="{AE103E0F-7A7C-4024-8E71-FE0D40EB9A20}" dt="2024-08-15T06:40:41.779" v="2"/>
        <pc:sldMkLst>
          <pc:docMk/>
          <pc:sldMk cId="2989810630" sldId="306"/>
        </pc:sldMkLst>
      </pc:sldChg>
      <pc:sldChg chg="add">
        <pc:chgData name="Maria Lokhandwala" userId="7864192ca2b01bab" providerId="LiveId" clId="{AE103E0F-7A7C-4024-8E71-FE0D40EB9A20}" dt="2024-08-15T06:40:41.779" v="2"/>
        <pc:sldMkLst>
          <pc:docMk/>
          <pc:sldMk cId="357520246" sldId="307"/>
        </pc:sldMkLst>
      </pc:sldChg>
      <pc:sldChg chg="add">
        <pc:chgData name="Maria Lokhandwala" userId="7864192ca2b01bab" providerId="LiveId" clId="{AE103E0F-7A7C-4024-8E71-FE0D40EB9A20}" dt="2024-08-15T06:40:41.779" v="2"/>
        <pc:sldMkLst>
          <pc:docMk/>
          <pc:sldMk cId="3287663266" sldId="308"/>
        </pc:sldMkLst>
      </pc:sldChg>
      <pc:sldChg chg="add">
        <pc:chgData name="Maria Lokhandwala" userId="7864192ca2b01bab" providerId="LiveId" clId="{AE103E0F-7A7C-4024-8E71-FE0D40EB9A20}" dt="2024-08-15T06:40:41.779" v="2"/>
        <pc:sldMkLst>
          <pc:docMk/>
          <pc:sldMk cId="819774827" sldId="309"/>
        </pc:sldMkLst>
      </pc:sldChg>
      <pc:sldChg chg="add">
        <pc:chgData name="Maria Lokhandwala" userId="7864192ca2b01bab" providerId="LiveId" clId="{AE103E0F-7A7C-4024-8E71-FE0D40EB9A20}" dt="2024-08-15T06:40:41.779" v="2"/>
        <pc:sldMkLst>
          <pc:docMk/>
          <pc:sldMk cId="2287110084" sldId="310"/>
        </pc:sldMkLst>
      </pc:sldChg>
      <pc:sldChg chg="add">
        <pc:chgData name="Maria Lokhandwala" userId="7864192ca2b01bab" providerId="LiveId" clId="{AE103E0F-7A7C-4024-8E71-FE0D40EB9A20}" dt="2024-08-15T06:40:41.779" v="2"/>
        <pc:sldMkLst>
          <pc:docMk/>
          <pc:sldMk cId="1035926062" sldId="311"/>
        </pc:sldMkLst>
      </pc:sldChg>
      <pc:sldChg chg="add">
        <pc:chgData name="Maria Lokhandwala" userId="7864192ca2b01bab" providerId="LiveId" clId="{AE103E0F-7A7C-4024-8E71-FE0D40EB9A20}" dt="2024-08-15T06:40:41.779" v="2"/>
        <pc:sldMkLst>
          <pc:docMk/>
          <pc:sldMk cId="933979084" sldId="312"/>
        </pc:sldMkLst>
      </pc:sldChg>
      <pc:sldChg chg="add">
        <pc:chgData name="Maria Lokhandwala" userId="7864192ca2b01bab" providerId="LiveId" clId="{AE103E0F-7A7C-4024-8E71-FE0D40EB9A20}" dt="2024-08-15T06:40:41.779" v="2"/>
        <pc:sldMkLst>
          <pc:docMk/>
          <pc:sldMk cId="871245620" sldId="313"/>
        </pc:sldMkLst>
      </pc:sldChg>
      <pc:sldChg chg="add">
        <pc:chgData name="Maria Lokhandwala" userId="7864192ca2b01bab" providerId="LiveId" clId="{AE103E0F-7A7C-4024-8E71-FE0D40EB9A20}" dt="2024-08-15T06:40:41.779" v="2"/>
        <pc:sldMkLst>
          <pc:docMk/>
          <pc:sldMk cId="2582115579" sldId="314"/>
        </pc:sldMkLst>
      </pc:sldChg>
      <pc:sldChg chg="add">
        <pc:chgData name="Maria Lokhandwala" userId="7864192ca2b01bab" providerId="LiveId" clId="{AE103E0F-7A7C-4024-8E71-FE0D40EB9A20}" dt="2024-08-15T06:41:01.577" v="3"/>
        <pc:sldMkLst>
          <pc:docMk/>
          <pc:sldMk cId="3758208927" sldId="315"/>
        </pc:sldMkLst>
      </pc:sldChg>
      <pc:sldChg chg="add">
        <pc:chgData name="Maria Lokhandwala" userId="7864192ca2b01bab" providerId="LiveId" clId="{AE103E0F-7A7C-4024-8E71-FE0D40EB9A20}" dt="2024-08-15T06:41:01.577" v="3"/>
        <pc:sldMkLst>
          <pc:docMk/>
          <pc:sldMk cId="2155965961" sldId="316"/>
        </pc:sldMkLst>
      </pc:sldChg>
      <pc:sldChg chg="add">
        <pc:chgData name="Maria Lokhandwala" userId="7864192ca2b01bab" providerId="LiveId" clId="{AE103E0F-7A7C-4024-8E71-FE0D40EB9A20}" dt="2024-08-15T06:41:01.577" v="3"/>
        <pc:sldMkLst>
          <pc:docMk/>
          <pc:sldMk cId="2245345368" sldId="317"/>
        </pc:sldMkLst>
      </pc:sldChg>
      <pc:sldChg chg="add">
        <pc:chgData name="Maria Lokhandwala" userId="7864192ca2b01bab" providerId="LiveId" clId="{AE103E0F-7A7C-4024-8E71-FE0D40EB9A20}" dt="2024-08-15T06:41:01.577" v="3"/>
        <pc:sldMkLst>
          <pc:docMk/>
          <pc:sldMk cId="2757551493" sldId="318"/>
        </pc:sldMkLst>
      </pc:sldChg>
      <pc:sldChg chg="add">
        <pc:chgData name="Maria Lokhandwala" userId="7864192ca2b01bab" providerId="LiveId" clId="{AE103E0F-7A7C-4024-8E71-FE0D40EB9A20}" dt="2024-08-15T06:41:01.577" v="3"/>
        <pc:sldMkLst>
          <pc:docMk/>
          <pc:sldMk cId="1644328676" sldId="319"/>
        </pc:sldMkLst>
      </pc:sldChg>
      <pc:sldChg chg="add">
        <pc:chgData name="Maria Lokhandwala" userId="7864192ca2b01bab" providerId="LiveId" clId="{AE103E0F-7A7C-4024-8E71-FE0D40EB9A20}" dt="2024-08-15T06:41:01.577" v="3"/>
        <pc:sldMkLst>
          <pc:docMk/>
          <pc:sldMk cId="494692764" sldId="320"/>
        </pc:sldMkLst>
      </pc:sldChg>
      <pc:sldChg chg="add">
        <pc:chgData name="Maria Lokhandwala" userId="7864192ca2b01bab" providerId="LiveId" clId="{AE103E0F-7A7C-4024-8E71-FE0D40EB9A20}" dt="2024-08-15T06:41:01.577" v="3"/>
        <pc:sldMkLst>
          <pc:docMk/>
          <pc:sldMk cId="2443139279" sldId="321"/>
        </pc:sldMkLst>
      </pc:sldChg>
      <pc:sldChg chg="add">
        <pc:chgData name="Maria Lokhandwala" userId="7864192ca2b01bab" providerId="LiveId" clId="{AE103E0F-7A7C-4024-8E71-FE0D40EB9A20}" dt="2024-08-15T06:41:01.577" v="3"/>
        <pc:sldMkLst>
          <pc:docMk/>
          <pc:sldMk cId="2543404934" sldId="322"/>
        </pc:sldMkLst>
      </pc:sldChg>
      <pc:sldChg chg="add">
        <pc:chgData name="Maria Lokhandwala" userId="7864192ca2b01bab" providerId="LiveId" clId="{AE103E0F-7A7C-4024-8E71-FE0D40EB9A20}" dt="2024-08-15T06:41:01.577" v="3"/>
        <pc:sldMkLst>
          <pc:docMk/>
          <pc:sldMk cId="4240946228" sldId="323"/>
        </pc:sldMkLst>
      </pc:sldChg>
      <pc:sldChg chg="add">
        <pc:chgData name="Maria Lokhandwala" userId="7864192ca2b01bab" providerId="LiveId" clId="{AE103E0F-7A7C-4024-8E71-FE0D40EB9A20}" dt="2024-08-15T06:41:01.577" v="3"/>
        <pc:sldMkLst>
          <pc:docMk/>
          <pc:sldMk cId="2716252682" sldId="324"/>
        </pc:sldMkLst>
      </pc:sldChg>
      <pc:sldChg chg="add">
        <pc:chgData name="Maria Lokhandwala" userId="7864192ca2b01bab" providerId="LiveId" clId="{AE103E0F-7A7C-4024-8E71-FE0D40EB9A20}" dt="2024-08-15T06:41:01.577" v="3"/>
        <pc:sldMkLst>
          <pc:docMk/>
          <pc:sldMk cId="539534247" sldId="325"/>
        </pc:sldMkLst>
      </pc:sldChg>
      <pc:sldChg chg="add">
        <pc:chgData name="Maria Lokhandwala" userId="7864192ca2b01bab" providerId="LiveId" clId="{AE103E0F-7A7C-4024-8E71-FE0D40EB9A20}" dt="2024-08-15T06:41:01.577" v="3"/>
        <pc:sldMkLst>
          <pc:docMk/>
          <pc:sldMk cId="1027629432" sldId="326"/>
        </pc:sldMkLst>
      </pc:sldChg>
      <pc:sldChg chg="add">
        <pc:chgData name="Maria Lokhandwala" userId="7864192ca2b01bab" providerId="LiveId" clId="{AE103E0F-7A7C-4024-8E71-FE0D40EB9A20}" dt="2024-08-15T06:41:01.577" v="3"/>
        <pc:sldMkLst>
          <pc:docMk/>
          <pc:sldMk cId="1378221798" sldId="327"/>
        </pc:sldMkLst>
      </pc:sldChg>
      <pc:sldChg chg="add">
        <pc:chgData name="Maria Lokhandwala" userId="7864192ca2b01bab" providerId="LiveId" clId="{AE103E0F-7A7C-4024-8E71-FE0D40EB9A20}" dt="2024-08-15T06:41:01.577" v="3"/>
        <pc:sldMkLst>
          <pc:docMk/>
          <pc:sldMk cId="2342072477" sldId="328"/>
        </pc:sldMkLst>
      </pc:sldChg>
      <pc:sldChg chg="add">
        <pc:chgData name="Maria Lokhandwala" userId="7864192ca2b01bab" providerId="LiveId" clId="{AE103E0F-7A7C-4024-8E71-FE0D40EB9A20}" dt="2024-08-15T06:41:01.577" v="3"/>
        <pc:sldMkLst>
          <pc:docMk/>
          <pc:sldMk cId="2534405713" sldId="329"/>
        </pc:sldMkLst>
      </pc:sldChg>
      <pc:sldChg chg="add">
        <pc:chgData name="Maria Lokhandwala" userId="7864192ca2b01bab" providerId="LiveId" clId="{AE103E0F-7A7C-4024-8E71-FE0D40EB9A20}" dt="2024-08-15T06:41:01.577" v="3"/>
        <pc:sldMkLst>
          <pc:docMk/>
          <pc:sldMk cId="1402130990" sldId="330"/>
        </pc:sldMkLst>
      </pc:sldChg>
      <pc:sldChg chg="add">
        <pc:chgData name="Maria Lokhandwala" userId="7864192ca2b01bab" providerId="LiveId" clId="{AE103E0F-7A7C-4024-8E71-FE0D40EB9A20}" dt="2024-08-15T06:41:01.577" v="3"/>
        <pc:sldMkLst>
          <pc:docMk/>
          <pc:sldMk cId="1764429594" sldId="331"/>
        </pc:sldMkLst>
      </pc:sldChg>
      <pc:sldChg chg="add">
        <pc:chgData name="Maria Lokhandwala" userId="7864192ca2b01bab" providerId="LiveId" clId="{AE103E0F-7A7C-4024-8E71-FE0D40EB9A20}" dt="2024-08-15T06:41:01.577" v="3"/>
        <pc:sldMkLst>
          <pc:docMk/>
          <pc:sldMk cId="2456478925" sldId="332"/>
        </pc:sldMkLst>
      </pc:sldChg>
      <pc:sldChg chg="add">
        <pc:chgData name="Maria Lokhandwala" userId="7864192ca2b01bab" providerId="LiveId" clId="{AE103E0F-7A7C-4024-8E71-FE0D40EB9A20}" dt="2024-08-15T06:41:01.577" v="3"/>
        <pc:sldMkLst>
          <pc:docMk/>
          <pc:sldMk cId="2972650571" sldId="333"/>
        </pc:sldMkLst>
      </pc:sldChg>
      <pc:sldChg chg="add">
        <pc:chgData name="Maria Lokhandwala" userId="7864192ca2b01bab" providerId="LiveId" clId="{AE103E0F-7A7C-4024-8E71-FE0D40EB9A20}" dt="2024-08-15T06:41:01.577" v="3"/>
        <pc:sldMkLst>
          <pc:docMk/>
          <pc:sldMk cId="3187179943" sldId="334"/>
        </pc:sldMkLst>
      </pc:sldChg>
      <pc:sldChg chg="add">
        <pc:chgData name="Maria Lokhandwala" userId="7864192ca2b01bab" providerId="LiveId" clId="{AE103E0F-7A7C-4024-8E71-FE0D40EB9A20}" dt="2024-08-15T06:41:01.577" v="3"/>
        <pc:sldMkLst>
          <pc:docMk/>
          <pc:sldMk cId="1896036825" sldId="335"/>
        </pc:sldMkLst>
      </pc:sldChg>
      <pc:sldChg chg="add">
        <pc:chgData name="Maria Lokhandwala" userId="7864192ca2b01bab" providerId="LiveId" clId="{AE103E0F-7A7C-4024-8E71-FE0D40EB9A20}" dt="2024-08-15T06:41:01.577" v="3"/>
        <pc:sldMkLst>
          <pc:docMk/>
          <pc:sldMk cId="2024124958" sldId="336"/>
        </pc:sldMkLst>
      </pc:sldChg>
      <pc:sldChg chg="add">
        <pc:chgData name="Maria Lokhandwala" userId="7864192ca2b01bab" providerId="LiveId" clId="{AE103E0F-7A7C-4024-8E71-FE0D40EB9A20}" dt="2024-08-15T06:41:01.577" v="3"/>
        <pc:sldMkLst>
          <pc:docMk/>
          <pc:sldMk cId="682613513" sldId="337"/>
        </pc:sldMkLst>
      </pc:sldChg>
      <pc:sldChg chg="add">
        <pc:chgData name="Maria Lokhandwala" userId="7864192ca2b01bab" providerId="LiveId" clId="{AE103E0F-7A7C-4024-8E71-FE0D40EB9A20}" dt="2024-08-15T06:41:01.577" v="3"/>
        <pc:sldMkLst>
          <pc:docMk/>
          <pc:sldMk cId="708652329" sldId="338"/>
        </pc:sldMkLst>
      </pc:sldChg>
      <pc:sldChg chg="add">
        <pc:chgData name="Maria Lokhandwala" userId="7864192ca2b01bab" providerId="LiveId" clId="{AE103E0F-7A7C-4024-8E71-FE0D40EB9A20}" dt="2024-08-15T06:41:01.577" v="3"/>
        <pc:sldMkLst>
          <pc:docMk/>
          <pc:sldMk cId="3511560120" sldId="339"/>
        </pc:sldMkLst>
      </pc:sldChg>
      <pc:sldChg chg="add">
        <pc:chgData name="Maria Lokhandwala" userId="7864192ca2b01bab" providerId="LiveId" clId="{AE103E0F-7A7C-4024-8E71-FE0D40EB9A20}" dt="2024-08-15T06:41:01.577" v="3"/>
        <pc:sldMkLst>
          <pc:docMk/>
          <pc:sldMk cId="19521529" sldId="340"/>
        </pc:sldMkLst>
      </pc:sldChg>
      <pc:sldChg chg="add">
        <pc:chgData name="Maria Lokhandwala" userId="7864192ca2b01bab" providerId="LiveId" clId="{AE103E0F-7A7C-4024-8E71-FE0D40EB9A20}" dt="2024-08-15T06:41:01.577" v="3"/>
        <pc:sldMkLst>
          <pc:docMk/>
          <pc:sldMk cId="1104770981" sldId="341"/>
        </pc:sldMkLst>
      </pc:sldChg>
      <pc:sldChg chg="add">
        <pc:chgData name="Maria Lokhandwala" userId="7864192ca2b01bab" providerId="LiveId" clId="{AE103E0F-7A7C-4024-8E71-FE0D40EB9A20}" dt="2024-08-15T06:41:01.577" v="3"/>
        <pc:sldMkLst>
          <pc:docMk/>
          <pc:sldMk cId="4256565515" sldId="342"/>
        </pc:sldMkLst>
      </pc:sldChg>
      <pc:sldChg chg="add">
        <pc:chgData name="Maria Lokhandwala" userId="7864192ca2b01bab" providerId="LiveId" clId="{AE103E0F-7A7C-4024-8E71-FE0D40EB9A20}" dt="2024-08-15T06:41:28.875" v="4"/>
        <pc:sldMkLst>
          <pc:docMk/>
          <pc:sldMk cId="1437782335" sldId="343"/>
        </pc:sldMkLst>
      </pc:sldChg>
      <pc:sldChg chg="add">
        <pc:chgData name="Maria Lokhandwala" userId="7864192ca2b01bab" providerId="LiveId" clId="{AE103E0F-7A7C-4024-8E71-FE0D40EB9A20}" dt="2024-08-15T06:41:28.875" v="4"/>
        <pc:sldMkLst>
          <pc:docMk/>
          <pc:sldMk cId="1183592138" sldId="344"/>
        </pc:sldMkLst>
      </pc:sldChg>
      <pc:sldChg chg="add">
        <pc:chgData name="Maria Lokhandwala" userId="7864192ca2b01bab" providerId="LiveId" clId="{AE103E0F-7A7C-4024-8E71-FE0D40EB9A20}" dt="2024-08-15T06:41:28.875" v="4"/>
        <pc:sldMkLst>
          <pc:docMk/>
          <pc:sldMk cId="1726436647" sldId="345"/>
        </pc:sldMkLst>
      </pc:sldChg>
      <pc:sldChg chg="add">
        <pc:chgData name="Maria Lokhandwala" userId="7864192ca2b01bab" providerId="LiveId" clId="{AE103E0F-7A7C-4024-8E71-FE0D40EB9A20}" dt="2024-08-15T06:41:28.875" v="4"/>
        <pc:sldMkLst>
          <pc:docMk/>
          <pc:sldMk cId="3731973261" sldId="346"/>
        </pc:sldMkLst>
      </pc:sldChg>
      <pc:sldChg chg="add">
        <pc:chgData name="Maria Lokhandwala" userId="7864192ca2b01bab" providerId="LiveId" clId="{AE103E0F-7A7C-4024-8E71-FE0D40EB9A20}" dt="2024-08-15T06:41:28.875" v="4"/>
        <pc:sldMkLst>
          <pc:docMk/>
          <pc:sldMk cId="2120369960" sldId="347"/>
        </pc:sldMkLst>
      </pc:sldChg>
      <pc:sldChg chg="add">
        <pc:chgData name="Maria Lokhandwala" userId="7864192ca2b01bab" providerId="LiveId" clId="{AE103E0F-7A7C-4024-8E71-FE0D40EB9A20}" dt="2024-08-15T06:41:28.875" v="4"/>
        <pc:sldMkLst>
          <pc:docMk/>
          <pc:sldMk cId="3419894890" sldId="348"/>
        </pc:sldMkLst>
      </pc:sldChg>
      <pc:sldChg chg="add">
        <pc:chgData name="Maria Lokhandwala" userId="7864192ca2b01bab" providerId="LiveId" clId="{AE103E0F-7A7C-4024-8E71-FE0D40EB9A20}" dt="2024-08-15T06:41:28.875" v="4"/>
        <pc:sldMkLst>
          <pc:docMk/>
          <pc:sldMk cId="1612834325" sldId="349"/>
        </pc:sldMkLst>
      </pc:sldChg>
      <pc:sldChg chg="add">
        <pc:chgData name="Maria Lokhandwala" userId="7864192ca2b01bab" providerId="LiveId" clId="{AE103E0F-7A7C-4024-8E71-FE0D40EB9A20}" dt="2024-08-15T06:41:28.875" v="4"/>
        <pc:sldMkLst>
          <pc:docMk/>
          <pc:sldMk cId="3557393066" sldId="350"/>
        </pc:sldMkLst>
      </pc:sldChg>
      <pc:sldChg chg="add">
        <pc:chgData name="Maria Lokhandwala" userId="7864192ca2b01bab" providerId="LiveId" clId="{AE103E0F-7A7C-4024-8E71-FE0D40EB9A20}" dt="2024-08-15T06:41:28.875" v="4"/>
        <pc:sldMkLst>
          <pc:docMk/>
          <pc:sldMk cId="98011785" sldId="351"/>
        </pc:sldMkLst>
      </pc:sldChg>
      <pc:sldChg chg="add">
        <pc:chgData name="Maria Lokhandwala" userId="7864192ca2b01bab" providerId="LiveId" clId="{AE103E0F-7A7C-4024-8E71-FE0D40EB9A20}" dt="2024-08-15T06:41:28.875" v="4"/>
        <pc:sldMkLst>
          <pc:docMk/>
          <pc:sldMk cId="311548668" sldId="352"/>
        </pc:sldMkLst>
      </pc:sldChg>
      <pc:sldChg chg="add">
        <pc:chgData name="Maria Lokhandwala" userId="7864192ca2b01bab" providerId="LiveId" clId="{AE103E0F-7A7C-4024-8E71-FE0D40EB9A20}" dt="2024-08-15T06:41:28.875" v="4"/>
        <pc:sldMkLst>
          <pc:docMk/>
          <pc:sldMk cId="1006942348" sldId="353"/>
        </pc:sldMkLst>
      </pc:sldChg>
      <pc:sldChg chg="add">
        <pc:chgData name="Maria Lokhandwala" userId="7864192ca2b01bab" providerId="LiveId" clId="{AE103E0F-7A7C-4024-8E71-FE0D40EB9A20}" dt="2024-08-15T06:41:28.875" v="4"/>
        <pc:sldMkLst>
          <pc:docMk/>
          <pc:sldMk cId="3392688955" sldId="354"/>
        </pc:sldMkLst>
      </pc:sldChg>
      <pc:sldChg chg="add">
        <pc:chgData name="Maria Lokhandwala" userId="7864192ca2b01bab" providerId="LiveId" clId="{AE103E0F-7A7C-4024-8E71-FE0D40EB9A20}" dt="2024-08-15T06:41:28.875" v="4"/>
        <pc:sldMkLst>
          <pc:docMk/>
          <pc:sldMk cId="1440268960" sldId="355"/>
        </pc:sldMkLst>
      </pc:sldChg>
      <pc:sldChg chg="add">
        <pc:chgData name="Maria Lokhandwala" userId="7864192ca2b01bab" providerId="LiveId" clId="{AE103E0F-7A7C-4024-8E71-FE0D40EB9A20}" dt="2024-08-15T06:41:28.875" v="4"/>
        <pc:sldMkLst>
          <pc:docMk/>
          <pc:sldMk cId="2880719509" sldId="356"/>
        </pc:sldMkLst>
      </pc:sldChg>
      <pc:sldChg chg="add">
        <pc:chgData name="Maria Lokhandwala" userId="7864192ca2b01bab" providerId="LiveId" clId="{AE103E0F-7A7C-4024-8E71-FE0D40EB9A20}" dt="2024-08-15T06:41:28.875" v="4"/>
        <pc:sldMkLst>
          <pc:docMk/>
          <pc:sldMk cId="1734583973" sldId="357"/>
        </pc:sldMkLst>
      </pc:sldChg>
      <pc:sldChg chg="add">
        <pc:chgData name="Maria Lokhandwala" userId="7864192ca2b01bab" providerId="LiveId" clId="{AE103E0F-7A7C-4024-8E71-FE0D40EB9A20}" dt="2024-08-15T06:41:28.875" v="4"/>
        <pc:sldMkLst>
          <pc:docMk/>
          <pc:sldMk cId="3171777874" sldId="358"/>
        </pc:sldMkLst>
      </pc:sldChg>
      <pc:sldChg chg="add">
        <pc:chgData name="Maria Lokhandwala" userId="7864192ca2b01bab" providerId="LiveId" clId="{AE103E0F-7A7C-4024-8E71-FE0D40EB9A20}" dt="2024-08-15T06:41:28.875" v="4"/>
        <pc:sldMkLst>
          <pc:docMk/>
          <pc:sldMk cId="2014187699" sldId="359"/>
        </pc:sldMkLst>
      </pc:sldChg>
      <pc:sldChg chg="add">
        <pc:chgData name="Maria Lokhandwala" userId="7864192ca2b01bab" providerId="LiveId" clId="{AE103E0F-7A7C-4024-8E71-FE0D40EB9A20}" dt="2024-08-15T06:41:28.875" v="4"/>
        <pc:sldMkLst>
          <pc:docMk/>
          <pc:sldMk cId="3101795143" sldId="360"/>
        </pc:sldMkLst>
      </pc:sldChg>
      <pc:sldChg chg="add">
        <pc:chgData name="Maria Lokhandwala" userId="7864192ca2b01bab" providerId="LiveId" clId="{AE103E0F-7A7C-4024-8E71-FE0D40EB9A20}" dt="2024-08-15T06:41:28.875" v="4"/>
        <pc:sldMkLst>
          <pc:docMk/>
          <pc:sldMk cId="566243128" sldId="361"/>
        </pc:sldMkLst>
      </pc:sldChg>
      <pc:sldChg chg="add">
        <pc:chgData name="Maria Lokhandwala" userId="7864192ca2b01bab" providerId="LiveId" clId="{AE103E0F-7A7C-4024-8E71-FE0D40EB9A20}" dt="2024-08-15T06:41:28.875" v="4"/>
        <pc:sldMkLst>
          <pc:docMk/>
          <pc:sldMk cId="3883788859" sldId="362"/>
        </pc:sldMkLst>
      </pc:sldChg>
    </pc:docChg>
  </pc:docChgLst>
  <pc:docChgLst>
    <pc:chgData name="Hiral Modi" userId="2e33e004-a501-42c0-b381-43adbfbd4546" providerId="ADAL" clId="{BBCF6E59-BA1E-4DCF-B9AF-9AF75220BACC}"/>
    <pc:docChg chg="addSld modSld">
      <pc:chgData name="Hiral Modi" userId="2e33e004-a501-42c0-b381-43adbfbd4546" providerId="ADAL" clId="{BBCF6E59-BA1E-4DCF-B9AF-9AF75220BACC}" dt="2023-06-13T04:52:22.160" v="0"/>
      <pc:docMkLst>
        <pc:docMk/>
      </pc:docMkLst>
      <pc:sldChg chg="add">
        <pc:chgData name="Hiral Modi" userId="2e33e004-a501-42c0-b381-43adbfbd4546" providerId="ADAL" clId="{BBCF6E59-BA1E-4DCF-B9AF-9AF75220BACC}" dt="2023-06-13T04:52:22.160" v="0"/>
        <pc:sldMkLst>
          <pc:docMk/>
          <pc:sldMk cId="2543404934" sldId="29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94608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F4D548-D7BA-4D8D-976C-727A3233AEFB}"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78433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133888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863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131981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096124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421926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1358283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1349936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74092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2437535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F4D548-D7BA-4D8D-976C-727A3233AEFB}"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089785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F4D548-D7BA-4D8D-976C-727A3233AEFB}" type="datetimeFigureOut">
              <a:rPr lang="en-IN" smtClean="0"/>
              <a:t>15-08-2024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39057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64084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65978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FF4D548-D7BA-4D8D-976C-727A3233AEFB}" type="datetimeFigureOut">
              <a:rPr lang="en-IN" smtClean="0"/>
              <a:t>15-08-2024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7495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F4D548-D7BA-4D8D-976C-727A3233AEFB}"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88B116F-7956-4329-9B4E-0BAB67D2470D}" type="slidenum">
              <a:rPr lang="en-IN" smtClean="0"/>
              <a:t>‹#›</a:t>
            </a:fld>
            <a:endParaRPr lang="en-IN"/>
          </a:p>
        </p:txBody>
      </p:sp>
    </p:spTree>
    <p:extLst>
      <p:ext uri="{BB962C8B-B14F-4D97-AF65-F5344CB8AC3E}">
        <p14:creationId xmlns:p14="http://schemas.microsoft.com/office/powerpoint/2010/main" val="393200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FF4D548-D7BA-4D8D-976C-727A3233AEFB}" type="datetimeFigureOut">
              <a:rPr lang="en-IN" smtClean="0"/>
              <a:t>15-08-2024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88B116F-7956-4329-9B4E-0BAB67D2470D}" type="slidenum">
              <a:rPr lang="en-IN" smtClean="0"/>
              <a:t>‹#›</a:t>
            </a:fld>
            <a:endParaRPr lang="en-IN"/>
          </a:p>
        </p:txBody>
      </p:sp>
    </p:spTree>
    <p:extLst>
      <p:ext uri="{BB962C8B-B14F-4D97-AF65-F5344CB8AC3E}">
        <p14:creationId xmlns:p14="http://schemas.microsoft.com/office/powerpoint/2010/main" val="3858431182"/>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F33F-52BC-43C0-19EA-19F8F8B0834A}"/>
              </a:ext>
            </a:extLst>
          </p:cNvPr>
          <p:cNvSpPr>
            <a:spLocks noGrp="1"/>
          </p:cNvSpPr>
          <p:nvPr>
            <p:ph type="ctrTitle"/>
          </p:nvPr>
        </p:nvSpPr>
        <p:spPr>
          <a:xfrm>
            <a:off x="1699797" y="2722174"/>
            <a:ext cx="8825658" cy="1411941"/>
          </a:xfrm>
        </p:spPr>
        <p:txBody>
          <a:bodyPr/>
          <a:lstStyle/>
          <a:p>
            <a:pPr algn="ctr"/>
            <a:r>
              <a:rPr lang="en-US" dirty="0"/>
              <a:t>Object Oriented Programming</a:t>
            </a:r>
            <a:endParaRPr lang="en-IN" dirty="0"/>
          </a:p>
        </p:txBody>
      </p:sp>
    </p:spTree>
    <p:extLst>
      <p:ext uri="{BB962C8B-B14F-4D97-AF65-F5344CB8AC3E}">
        <p14:creationId xmlns:p14="http://schemas.microsoft.com/office/powerpoint/2010/main" val="242429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20209"/>
            <a:ext cx="11604568" cy="819129"/>
          </a:xfrm>
        </p:spPr>
        <p:txBody>
          <a:bodyPr/>
          <a:lstStyle/>
          <a:p>
            <a:pPr algn="ctr"/>
            <a:r>
              <a:rPr lang="en-IN" dirty="0"/>
              <a:t>Polymorphism</a:t>
            </a:r>
          </a:p>
        </p:txBody>
      </p:sp>
      <p:sp>
        <p:nvSpPr>
          <p:cNvPr id="3" name="Content Placeholder 2"/>
          <p:cNvSpPr>
            <a:spLocks noGrp="1"/>
          </p:cNvSpPr>
          <p:nvPr>
            <p:ph idx="1"/>
          </p:nvPr>
        </p:nvSpPr>
        <p:spPr>
          <a:xfrm>
            <a:off x="299257" y="939338"/>
            <a:ext cx="11609139" cy="5707813"/>
          </a:xfrm>
        </p:spPr>
        <p:txBody>
          <a:bodyPr/>
          <a:lstStyle/>
          <a:p>
            <a:pPr algn="just"/>
            <a:r>
              <a:rPr lang="en-US" dirty="0"/>
              <a:t>The word polymorphism means having many forms. </a:t>
            </a:r>
          </a:p>
          <a:p>
            <a:pPr algn="just"/>
            <a:r>
              <a:rPr lang="en-US" dirty="0"/>
              <a:t>In simple words, we can define polymorphism as the ability of a message to be displayed in more than one form. </a:t>
            </a:r>
          </a:p>
          <a:p>
            <a:pPr algn="just"/>
            <a:r>
              <a:rPr lang="en-US" dirty="0"/>
              <a:t>For example, A person at the same time can have different characteristics. Like a man at the same time is a father, a husband, an employee. So the same person posses different behavior in different situations. This is called polymorphism.</a:t>
            </a:r>
            <a:endParaRPr lang="en-IN" dirty="0"/>
          </a:p>
        </p:txBody>
      </p:sp>
      <p:pic>
        <p:nvPicPr>
          <p:cNvPr id="1028" name="Picture 4" descr="Polymorphism in Java - Master the Concept in Just 7 Mins. - DataFl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018" y="3562089"/>
            <a:ext cx="4864855" cy="23868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ymorphism in Python – PYn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431" y="3562089"/>
            <a:ext cx="3732414" cy="235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0039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791522" cy="369332"/>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b="1"/>
              <a:t>Final method : </a:t>
            </a:r>
            <a:r>
              <a:rPr lang="en-US"/>
              <a:t>If you make any method as final, you cannot override it.</a:t>
            </a:r>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
        <p:nvSpPr>
          <p:cNvPr id="3" name="TextBox 2"/>
          <p:cNvSpPr txBox="1"/>
          <p:nvPr/>
        </p:nvSpPr>
        <p:spPr>
          <a:xfrm>
            <a:off x="465513" y="1700264"/>
            <a:ext cx="6184669" cy="4924425"/>
          </a:xfrm>
          <a:prstGeom prst="rect">
            <a:avLst/>
          </a:prstGeom>
          <a:noFill/>
        </p:spPr>
        <p:txBody>
          <a:bodyPr wrap="square" rtlCol="0">
            <a:spAutoFit/>
          </a:bodyPr>
          <a:lstStyle/>
          <a:p>
            <a:r>
              <a:rPr lang="en-IN" sz="1600"/>
              <a:t>class Bike{</a:t>
            </a:r>
          </a:p>
          <a:p>
            <a:r>
              <a:rPr lang="en-IN" sz="1600"/>
              <a:t>  final void run()</a:t>
            </a:r>
          </a:p>
          <a:p>
            <a:r>
              <a:rPr lang="en-IN" sz="1600"/>
              <a:t>  {</a:t>
            </a:r>
          </a:p>
          <a:p>
            <a:r>
              <a:rPr lang="en-IN" sz="1600"/>
              <a:t>      </a:t>
            </a:r>
            <a:r>
              <a:rPr lang="en-IN" sz="1600" err="1"/>
              <a:t>System.out.println</a:t>
            </a:r>
            <a:r>
              <a:rPr lang="en-IN" sz="1600"/>
              <a:t>("running");</a:t>
            </a:r>
          </a:p>
          <a:p>
            <a:r>
              <a:rPr lang="en-IN" sz="1600"/>
              <a:t>  }</a:t>
            </a:r>
          </a:p>
          <a:p>
            <a:r>
              <a:rPr lang="en-IN" sz="1600"/>
              <a:t>}</a:t>
            </a:r>
          </a:p>
          <a:p>
            <a:r>
              <a:rPr lang="en-IN" sz="1600"/>
              <a:t>   </a:t>
            </a:r>
          </a:p>
          <a:p>
            <a:r>
              <a:rPr lang="en-IN" sz="1600"/>
              <a:t>class Honda extends Bike{</a:t>
            </a:r>
          </a:p>
          <a:p>
            <a:r>
              <a:rPr lang="en-IN" sz="1600"/>
              <a:t>   void run()                  // overriding final method run()</a:t>
            </a:r>
          </a:p>
          <a:p>
            <a:r>
              <a:rPr lang="en-IN" sz="1600"/>
              <a:t>   {</a:t>
            </a:r>
          </a:p>
          <a:p>
            <a:r>
              <a:rPr lang="en-IN" sz="1600"/>
              <a:t>       </a:t>
            </a:r>
            <a:r>
              <a:rPr lang="en-IN" sz="1600" err="1"/>
              <a:t>System.out.println</a:t>
            </a:r>
            <a:r>
              <a:rPr lang="en-IN" sz="1600"/>
              <a:t>("running safely with 100kmph"); </a:t>
            </a:r>
          </a:p>
          <a:p>
            <a:r>
              <a:rPr lang="en-IN" sz="1600"/>
              <a:t>   }</a:t>
            </a:r>
          </a:p>
          <a:p>
            <a:r>
              <a:rPr lang="en-IN" sz="1600"/>
              <a:t>}</a:t>
            </a:r>
          </a:p>
          <a:p>
            <a:r>
              <a:rPr lang="en-IN" sz="1600"/>
              <a:t>  class Main{</a:t>
            </a:r>
          </a:p>
          <a:p>
            <a:r>
              <a:rPr lang="en-IN" sz="1600"/>
              <a:t>   public static void main(String </a:t>
            </a:r>
            <a:r>
              <a:rPr lang="en-IN" sz="1600" err="1"/>
              <a:t>args</a:t>
            </a:r>
            <a:r>
              <a:rPr lang="en-IN" sz="1600"/>
              <a:t>[]){</a:t>
            </a:r>
          </a:p>
          <a:p>
            <a:r>
              <a:rPr lang="en-IN" sz="1600"/>
              <a:t>   Honda h= new Honda();</a:t>
            </a:r>
          </a:p>
          <a:p>
            <a:r>
              <a:rPr lang="en-IN" sz="1600"/>
              <a:t>   </a:t>
            </a:r>
            <a:r>
              <a:rPr lang="en-IN" sz="1600" err="1"/>
              <a:t>h.run</a:t>
            </a:r>
            <a:r>
              <a:rPr lang="en-IN" sz="1600"/>
              <a:t>();</a:t>
            </a:r>
          </a:p>
          <a:p>
            <a:r>
              <a:rPr lang="en-IN" sz="1600"/>
              <a:t>   }</a:t>
            </a:r>
          </a:p>
          <a:p>
            <a:r>
              <a:rPr lang="en-IN" sz="1600"/>
              <a:t>}</a:t>
            </a:r>
          </a:p>
        </p:txBody>
      </p:sp>
      <p:pic>
        <p:nvPicPr>
          <p:cNvPr id="6" name="Picture 5"/>
          <p:cNvPicPr>
            <a:picLocks noChangeAspect="1"/>
          </p:cNvPicPr>
          <p:nvPr/>
        </p:nvPicPr>
        <p:blipFill>
          <a:blip r:embed="rId2"/>
          <a:stretch>
            <a:fillRect/>
          </a:stretch>
        </p:blipFill>
        <p:spPr>
          <a:xfrm>
            <a:off x="4941483" y="4939405"/>
            <a:ext cx="6970358" cy="1494646"/>
          </a:xfrm>
          <a:prstGeom prst="rect">
            <a:avLst/>
          </a:prstGeom>
        </p:spPr>
      </p:pic>
    </p:spTree>
    <p:extLst>
      <p:ext uri="{BB962C8B-B14F-4D97-AF65-F5344CB8AC3E}">
        <p14:creationId xmlns:p14="http://schemas.microsoft.com/office/powerpoint/2010/main" val="1440268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791522" cy="369332"/>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b="1"/>
              <a:t>Final class : </a:t>
            </a:r>
            <a:r>
              <a:rPr lang="en-US"/>
              <a:t>If you make any class as final, you cannot extend it.</a:t>
            </a:r>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
        <p:nvSpPr>
          <p:cNvPr id="3" name="TextBox 2"/>
          <p:cNvSpPr txBox="1"/>
          <p:nvPr/>
        </p:nvSpPr>
        <p:spPr>
          <a:xfrm>
            <a:off x="465513" y="1700264"/>
            <a:ext cx="6774872" cy="4031873"/>
          </a:xfrm>
          <a:prstGeom prst="rect">
            <a:avLst/>
          </a:prstGeom>
          <a:noFill/>
        </p:spPr>
        <p:txBody>
          <a:bodyPr wrap="square" rtlCol="0">
            <a:spAutoFit/>
          </a:bodyPr>
          <a:lstStyle/>
          <a:p>
            <a:r>
              <a:rPr lang="en-IN" sz="1600"/>
              <a:t>final class Bike{</a:t>
            </a:r>
          </a:p>
          <a:p>
            <a:r>
              <a:rPr lang="en-IN" sz="1600"/>
              <a:t>}</a:t>
            </a:r>
          </a:p>
          <a:p>
            <a:r>
              <a:rPr lang="en-IN" sz="1600"/>
              <a:t> </a:t>
            </a:r>
          </a:p>
          <a:p>
            <a:r>
              <a:rPr lang="en-IN" sz="1600"/>
              <a:t> class Honda extends Bike{           // inheriting from final class bike</a:t>
            </a:r>
          </a:p>
          <a:p>
            <a:r>
              <a:rPr lang="en-IN" sz="1600"/>
              <a:t>   void run()</a:t>
            </a:r>
          </a:p>
          <a:p>
            <a:r>
              <a:rPr lang="en-IN" sz="1600"/>
              <a:t>   {</a:t>
            </a:r>
          </a:p>
          <a:p>
            <a:r>
              <a:rPr lang="en-IN" sz="1600"/>
              <a:t>       </a:t>
            </a:r>
            <a:r>
              <a:rPr lang="en-IN" sz="1600" err="1"/>
              <a:t>System.out.println</a:t>
            </a:r>
            <a:r>
              <a:rPr lang="en-IN" sz="1600"/>
              <a:t>("running safely with 100kmph");</a:t>
            </a:r>
          </a:p>
          <a:p>
            <a:r>
              <a:rPr lang="en-IN" sz="1600"/>
              <a:t>       </a:t>
            </a:r>
          </a:p>
          <a:p>
            <a:r>
              <a:rPr lang="en-IN" sz="1600"/>
              <a:t>   }</a:t>
            </a:r>
          </a:p>
          <a:p>
            <a:r>
              <a:rPr lang="en-IN" sz="1600"/>
              <a:t> }</a:t>
            </a:r>
          </a:p>
          <a:p>
            <a:r>
              <a:rPr lang="en-IN" sz="1600"/>
              <a:t>   class Main{</a:t>
            </a:r>
          </a:p>
          <a:p>
            <a:r>
              <a:rPr lang="en-IN" sz="1600"/>
              <a:t>    public static void main(String </a:t>
            </a:r>
            <a:r>
              <a:rPr lang="en-IN" sz="1600" err="1"/>
              <a:t>args</a:t>
            </a:r>
            <a:r>
              <a:rPr lang="en-IN" sz="1600"/>
              <a:t>[]){</a:t>
            </a:r>
          </a:p>
          <a:p>
            <a:r>
              <a:rPr lang="en-IN" sz="1600"/>
              <a:t>   Honda h= new Honda();</a:t>
            </a:r>
          </a:p>
          <a:p>
            <a:r>
              <a:rPr lang="en-IN" sz="1600"/>
              <a:t>   </a:t>
            </a:r>
            <a:r>
              <a:rPr lang="en-IN" sz="1600" err="1"/>
              <a:t>h.run</a:t>
            </a:r>
            <a:r>
              <a:rPr lang="en-IN" sz="1600"/>
              <a:t>();</a:t>
            </a:r>
          </a:p>
          <a:p>
            <a:r>
              <a:rPr lang="en-IN" sz="1600"/>
              <a:t>   }</a:t>
            </a:r>
          </a:p>
          <a:p>
            <a:r>
              <a:rPr lang="en-IN" sz="1600"/>
              <a:t> }</a:t>
            </a:r>
          </a:p>
        </p:txBody>
      </p:sp>
      <p:pic>
        <p:nvPicPr>
          <p:cNvPr id="5" name="Picture 4"/>
          <p:cNvPicPr>
            <a:picLocks noChangeAspect="1"/>
          </p:cNvPicPr>
          <p:nvPr/>
        </p:nvPicPr>
        <p:blipFill>
          <a:blip r:embed="rId2"/>
          <a:stretch>
            <a:fillRect/>
          </a:stretch>
        </p:blipFill>
        <p:spPr>
          <a:xfrm>
            <a:off x="4819389" y="4661794"/>
            <a:ext cx="7085984" cy="1564438"/>
          </a:xfrm>
          <a:prstGeom prst="rect">
            <a:avLst/>
          </a:prstGeom>
        </p:spPr>
      </p:pic>
    </p:spTree>
    <p:extLst>
      <p:ext uri="{BB962C8B-B14F-4D97-AF65-F5344CB8AC3E}">
        <p14:creationId xmlns:p14="http://schemas.microsoft.com/office/powerpoint/2010/main" val="2880719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70733" y="719377"/>
            <a:ext cx="6038627" cy="5975995"/>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a:t>Abstract classes are used to declare common characteristics of subclasses.</a:t>
            </a:r>
          </a:p>
          <a:p>
            <a:pPr marL="285750" indent="-342900" algn="just">
              <a:spcBef>
                <a:spcPts val="1000"/>
              </a:spcBef>
              <a:buClr>
                <a:schemeClr val="bg2">
                  <a:lumMod val="40000"/>
                  <a:lumOff val="60000"/>
                </a:schemeClr>
              </a:buClr>
              <a:buSzPct val="80000"/>
              <a:buFont typeface="Wingdings 3" charset="2"/>
              <a:buChar char=""/>
            </a:pPr>
            <a:r>
              <a:rPr lang="en-US"/>
              <a:t>Abstract classes are declared with keyword </a:t>
            </a:r>
            <a:r>
              <a:rPr lang="en-US" b="1" i="1"/>
              <a:t>abstract</a:t>
            </a:r>
            <a:r>
              <a:rPr lang="en-US"/>
              <a:t> followed by class definition. They provide template for subclasses.</a:t>
            </a:r>
          </a:p>
          <a:p>
            <a:pPr marL="285750" indent="-342900" algn="just">
              <a:spcBef>
                <a:spcPts val="1000"/>
              </a:spcBef>
              <a:buClr>
                <a:schemeClr val="bg2">
                  <a:lumMod val="40000"/>
                  <a:lumOff val="60000"/>
                </a:schemeClr>
              </a:buClr>
              <a:buSzPct val="80000"/>
              <a:buFont typeface="Wingdings 3" charset="2"/>
              <a:buChar char=""/>
            </a:pPr>
            <a:r>
              <a:rPr lang="en-US" b="1" i="1"/>
              <a:t>No object can be made of abstract class. It can be used as a base class for other classes that are derived from the abstract class.</a:t>
            </a:r>
          </a:p>
          <a:p>
            <a:pPr marL="285750" indent="-342900" algn="just">
              <a:spcBef>
                <a:spcPts val="1000"/>
              </a:spcBef>
              <a:buClr>
                <a:schemeClr val="bg2">
                  <a:lumMod val="40000"/>
                  <a:lumOff val="60000"/>
                </a:schemeClr>
              </a:buClr>
              <a:buSzPct val="80000"/>
              <a:buFont typeface="Wingdings 3" charset="2"/>
              <a:buChar char=""/>
            </a:pPr>
            <a:r>
              <a:rPr lang="en-US"/>
              <a:t>An abstract class can contain fields and methods. It can have abstract and non-abstract methods (method with the body).</a:t>
            </a:r>
          </a:p>
          <a:p>
            <a:pPr marL="285750" indent="-342900" algn="just">
              <a:spcBef>
                <a:spcPts val="1000"/>
              </a:spcBef>
              <a:buClr>
                <a:schemeClr val="bg2">
                  <a:lumMod val="40000"/>
                  <a:lumOff val="60000"/>
                </a:schemeClr>
              </a:buClr>
              <a:buSzPct val="80000"/>
              <a:buFont typeface="Wingdings 3" charset="2"/>
              <a:buChar char=""/>
            </a:pPr>
            <a:r>
              <a:rPr lang="en-US" b="1" i="1"/>
              <a:t>Methods of abstract class that has only declaration and no definition</a:t>
            </a:r>
            <a:r>
              <a:rPr lang="en-US" b="1"/>
              <a:t> are known as </a:t>
            </a:r>
            <a:r>
              <a:rPr lang="en-US" b="1" i="1"/>
              <a:t>Abstract Methods.</a:t>
            </a:r>
          </a:p>
          <a:p>
            <a:pPr marL="285750" indent="-342900" algn="just">
              <a:spcBef>
                <a:spcPts val="1000"/>
              </a:spcBef>
              <a:buClr>
                <a:schemeClr val="bg2">
                  <a:lumMod val="40000"/>
                  <a:lumOff val="60000"/>
                </a:schemeClr>
              </a:buClr>
              <a:buSzPct val="80000"/>
              <a:buFont typeface="Wingdings 3" charset="2"/>
              <a:buChar char=""/>
            </a:pPr>
            <a:r>
              <a:rPr lang="en-US" b="1" i="1"/>
              <a:t>Abstract methods must be overridden.</a:t>
            </a:r>
          </a:p>
          <a:p>
            <a:pPr marL="285750" indent="-342900" algn="just">
              <a:spcBef>
                <a:spcPts val="1000"/>
              </a:spcBef>
              <a:buClr>
                <a:schemeClr val="bg2">
                  <a:lumMod val="40000"/>
                  <a:lumOff val="60000"/>
                </a:schemeClr>
              </a:buClr>
              <a:buSzPct val="80000"/>
              <a:buFont typeface="Wingdings 3" charset="2"/>
              <a:buChar char=""/>
            </a:pPr>
            <a:r>
              <a:rPr lang="en-US"/>
              <a:t>If a class has any abstract method, the class becomes abstract and must be declared as abstract.</a:t>
            </a:r>
          </a:p>
        </p:txBody>
      </p:sp>
      <p:sp>
        <p:nvSpPr>
          <p:cNvPr id="2" name="Title 1"/>
          <p:cNvSpPr>
            <a:spLocks noGrp="1"/>
          </p:cNvSpPr>
          <p:nvPr>
            <p:ph type="title"/>
          </p:nvPr>
        </p:nvSpPr>
        <p:spPr>
          <a:xfrm>
            <a:off x="187606" y="0"/>
            <a:ext cx="11870575" cy="719377"/>
          </a:xfrm>
        </p:spPr>
        <p:txBody>
          <a:bodyPr/>
          <a:lstStyle/>
          <a:p>
            <a:pPr algn="ctr"/>
            <a:r>
              <a:rPr lang="en-US"/>
              <a:t>Java Abstract class and method</a:t>
            </a:r>
            <a:endParaRPr lang="en-IN"/>
          </a:p>
        </p:txBody>
      </p:sp>
      <p:pic>
        <p:nvPicPr>
          <p:cNvPr id="1026" name="Picture 2" descr="Rules for Java Abstract 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802" y="1420726"/>
            <a:ext cx="5278379" cy="410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83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Java Abstract class and method</a:t>
            </a:r>
            <a:endParaRPr lang="en-IN"/>
          </a:p>
        </p:txBody>
      </p:sp>
      <p:sp>
        <p:nvSpPr>
          <p:cNvPr id="3" name="Content Placeholder 2"/>
          <p:cNvSpPr>
            <a:spLocks noGrp="1"/>
          </p:cNvSpPr>
          <p:nvPr>
            <p:ph idx="1"/>
          </p:nvPr>
        </p:nvSpPr>
        <p:spPr>
          <a:xfrm>
            <a:off x="0" y="907636"/>
            <a:ext cx="4431336" cy="5950363"/>
          </a:xfrm>
          <a:ln>
            <a:solidFill>
              <a:schemeClr val="bg1"/>
            </a:solidFill>
          </a:ln>
        </p:spPr>
        <p:txBody>
          <a:bodyPr>
            <a:noAutofit/>
          </a:bodyPr>
          <a:lstStyle/>
          <a:p>
            <a:pPr marL="0" indent="0">
              <a:lnSpc>
                <a:spcPct val="120000"/>
              </a:lnSpc>
              <a:spcBef>
                <a:spcPts val="0"/>
              </a:spcBef>
              <a:buNone/>
            </a:pPr>
            <a:r>
              <a:rPr lang="en-US" sz="1200"/>
              <a:t>import </a:t>
            </a:r>
            <a:r>
              <a:rPr lang="en-US" sz="1200" err="1"/>
              <a:t>java.util</a:t>
            </a:r>
            <a:r>
              <a:rPr lang="en-US" sz="1200"/>
              <a:t>.*;</a:t>
            </a:r>
          </a:p>
          <a:p>
            <a:pPr marL="0" indent="0">
              <a:lnSpc>
                <a:spcPct val="120000"/>
              </a:lnSpc>
              <a:spcBef>
                <a:spcPts val="0"/>
              </a:spcBef>
              <a:buNone/>
            </a:pPr>
            <a:r>
              <a:rPr lang="en-US" sz="1200"/>
              <a:t>abstract class </a:t>
            </a:r>
            <a:r>
              <a:rPr lang="en-US" sz="1200" err="1"/>
              <a:t>Abst</a:t>
            </a:r>
            <a:r>
              <a:rPr lang="en-US" sz="1200"/>
              <a:t> {          </a:t>
            </a:r>
            <a:r>
              <a:rPr lang="en-US" sz="1200" b="1">
                <a:solidFill>
                  <a:schemeClr val="bg1"/>
                </a:solidFill>
              </a:rPr>
              <a:t>//abstract class       </a:t>
            </a:r>
          </a:p>
          <a:p>
            <a:pPr marL="0" indent="0">
              <a:lnSpc>
                <a:spcPct val="120000"/>
              </a:lnSpc>
              <a:spcBef>
                <a:spcPts val="0"/>
              </a:spcBef>
              <a:buNone/>
            </a:pPr>
            <a:r>
              <a:rPr lang="en-US" sz="1200"/>
              <a:t>  protected float </a:t>
            </a:r>
            <a:r>
              <a:rPr lang="en-US" sz="1200" err="1"/>
              <a:t>r,vol</a:t>
            </a:r>
            <a:r>
              <a:rPr lang="en-US" sz="1200"/>
              <a:t>;</a:t>
            </a:r>
          </a:p>
          <a:p>
            <a:pPr marL="0" indent="0">
              <a:lnSpc>
                <a:spcPct val="120000"/>
              </a:lnSpc>
              <a:spcBef>
                <a:spcPts val="0"/>
              </a:spcBef>
              <a:buNone/>
            </a:pPr>
            <a:r>
              <a:rPr lang="en-US" sz="1200"/>
              <a:t>  public void read(float x)  </a:t>
            </a:r>
            <a:r>
              <a:rPr lang="en-US" sz="1200" b="1">
                <a:solidFill>
                  <a:schemeClr val="bg1"/>
                </a:solidFill>
              </a:rPr>
              <a:t>// non-abstract method</a:t>
            </a:r>
          </a:p>
          <a:p>
            <a:pPr marL="0" indent="0">
              <a:lnSpc>
                <a:spcPct val="120000"/>
              </a:lnSpc>
              <a:spcBef>
                <a:spcPts val="0"/>
              </a:spcBef>
              <a:buNone/>
            </a:pPr>
            <a:r>
              <a:rPr lang="en-US" sz="1200"/>
              <a:t> {</a:t>
            </a:r>
          </a:p>
          <a:p>
            <a:pPr marL="0" indent="0">
              <a:lnSpc>
                <a:spcPct val="120000"/>
              </a:lnSpc>
              <a:spcBef>
                <a:spcPts val="0"/>
              </a:spcBef>
              <a:buNone/>
            </a:pPr>
            <a:r>
              <a:rPr lang="en-US" sz="1200"/>
              <a:t>   r=x;</a:t>
            </a:r>
          </a:p>
          <a:p>
            <a:pPr marL="0" indent="0">
              <a:lnSpc>
                <a:spcPct val="120000"/>
              </a:lnSpc>
              <a:spcBef>
                <a:spcPts val="0"/>
              </a:spcBef>
              <a:buNone/>
            </a:pPr>
            <a:r>
              <a:rPr lang="en-US" sz="1200"/>
              <a:t> }</a:t>
            </a:r>
          </a:p>
          <a:p>
            <a:pPr marL="0" indent="0">
              <a:lnSpc>
                <a:spcPct val="120000"/>
              </a:lnSpc>
              <a:spcBef>
                <a:spcPts val="0"/>
              </a:spcBef>
              <a:buNone/>
            </a:pPr>
            <a:r>
              <a:rPr lang="en-US" sz="1200"/>
              <a:t> public abstract void calculate();   </a:t>
            </a:r>
            <a:r>
              <a:rPr lang="en-US" sz="1200" b="1">
                <a:solidFill>
                  <a:schemeClr val="bg1"/>
                </a:solidFill>
              </a:rPr>
              <a:t>// abstract method</a:t>
            </a:r>
          </a:p>
          <a:p>
            <a:pPr marL="0" indent="0">
              <a:lnSpc>
                <a:spcPct val="120000"/>
              </a:lnSpc>
              <a:spcBef>
                <a:spcPts val="0"/>
              </a:spcBef>
              <a:buNone/>
            </a:pPr>
            <a:r>
              <a:rPr lang="en-US" sz="1200"/>
              <a:t> public void display()</a:t>
            </a:r>
          </a:p>
          <a:p>
            <a:pPr marL="0" indent="0">
              <a:lnSpc>
                <a:spcPct val="120000"/>
              </a:lnSpc>
              <a:spcBef>
                <a:spcPts val="0"/>
              </a:spcBef>
              <a:buNone/>
            </a:pPr>
            <a:r>
              <a:rPr lang="en-US" sz="1200"/>
              <a:t> {</a:t>
            </a:r>
          </a:p>
          <a:p>
            <a:pPr marL="0" indent="0">
              <a:lnSpc>
                <a:spcPct val="120000"/>
              </a:lnSpc>
              <a:spcBef>
                <a:spcPts val="0"/>
              </a:spcBef>
              <a:buNone/>
            </a:pPr>
            <a:r>
              <a:rPr lang="en-US" sz="1200"/>
              <a:t>     </a:t>
            </a:r>
            <a:r>
              <a:rPr lang="en-US" sz="1200" err="1"/>
              <a:t>System.out.println</a:t>
            </a:r>
            <a:r>
              <a:rPr lang="en-US" sz="1200"/>
              <a:t>("Volume = "+</a:t>
            </a:r>
            <a:r>
              <a:rPr lang="en-US" sz="1200" err="1"/>
              <a:t>vol</a:t>
            </a:r>
            <a:r>
              <a:rPr lang="en-US" sz="1200"/>
              <a:t>);</a:t>
            </a:r>
          </a:p>
          <a:p>
            <a:pPr marL="0" indent="0">
              <a:lnSpc>
                <a:spcPct val="120000"/>
              </a:lnSpc>
              <a:spcBef>
                <a:spcPts val="0"/>
              </a:spcBef>
              <a:buNone/>
            </a:pPr>
            <a:r>
              <a:rPr lang="en-US" sz="1200"/>
              <a:t> }}</a:t>
            </a:r>
          </a:p>
          <a:p>
            <a:pPr marL="0" indent="0">
              <a:lnSpc>
                <a:spcPct val="120000"/>
              </a:lnSpc>
              <a:spcBef>
                <a:spcPts val="0"/>
              </a:spcBef>
              <a:buNone/>
            </a:pPr>
            <a:endParaRPr lang="en-US" sz="1200"/>
          </a:p>
          <a:p>
            <a:pPr marL="0" indent="0">
              <a:lnSpc>
                <a:spcPct val="120000"/>
              </a:lnSpc>
              <a:spcBef>
                <a:spcPts val="0"/>
              </a:spcBef>
              <a:buNone/>
            </a:pPr>
            <a:r>
              <a:rPr lang="en-US" sz="1200"/>
              <a:t>class Sphere extends </a:t>
            </a:r>
            <a:r>
              <a:rPr lang="en-US" sz="1200" err="1"/>
              <a:t>Abst</a:t>
            </a:r>
            <a:r>
              <a:rPr lang="en-US" sz="1200"/>
              <a:t> {</a:t>
            </a:r>
          </a:p>
          <a:p>
            <a:pPr marL="0" indent="0">
              <a:lnSpc>
                <a:spcPct val="120000"/>
              </a:lnSpc>
              <a:spcBef>
                <a:spcPts val="0"/>
              </a:spcBef>
              <a:buNone/>
            </a:pPr>
            <a:r>
              <a:rPr lang="en-US" sz="1200"/>
              <a:t>    public void calculate()     </a:t>
            </a:r>
            <a:r>
              <a:rPr lang="en-US" sz="1200" b="1">
                <a:solidFill>
                  <a:schemeClr val="bg1"/>
                </a:solidFill>
              </a:rPr>
              <a:t>// overriding abstract method</a:t>
            </a:r>
          </a:p>
          <a:p>
            <a:pPr marL="0" indent="0">
              <a:lnSpc>
                <a:spcPct val="120000"/>
              </a:lnSpc>
              <a:spcBef>
                <a:spcPts val="0"/>
              </a:spcBef>
              <a:buNone/>
            </a:pPr>
            <a:r>
              <a:rPr lang="en-US" sz="1200"/>
              <a:t>    {</a:t>
            </a:r>
          </a:p>
          <a:p>
            <a:pPr marL="0" indent="0">
              <a:lnSpc>
                <a:spcPct val="120000"/>
              </a:lnSpc>
              <a:spcBef>
                <a:spcPts val="0"/>
              </a:spcBef>
              <a:buNone/>
            </a:pPr>
            <a:r>
              <a:rPr lang="en-US" sz="1200"/>
              <a:t>        </a:t>
            </a:r>
            <a:r>
              <a:rPr lang="en-US" sz="1200" err="1"/>
              <a:t>vol</a:t>
            </a:r>
            <a:r>
              <a:rPr lang="en-US" sz="1200"/>
              <a:t>=3.14f*r*r*r*4/3;</a:t>
            </a:r>
          </a:p>
          <a:p>
            <a:pPr marL="0" indent="0">
              <a:lnSpc>
                <a:spcPct val="120000"/>
              </a:lnSpc>
              <a:spcBef>
                <a:spcPts val="0"/>
              </a:spcBef>
              <a:buNone/>
            </a:pPr>
            <a:r>
              <a:rPr lang="en-US" sz="1200"/>
              <a:t>    }}</a:t>
            </a:r>
          </a:p>
          <a:p>
            <a:pPr marL="0" indent="0">
              <a:lnSpc>
                <a:spcPct val="120000"/>
              </a:lnSpc>
              <a:spcBef>
                <a:spcPts val="0"/>
              </a:spcBef>
              <a:buNone/>
            </a:pPr>
            <a:endParaRPr lang="en-US" sz="1200"/>
          </a:p>
          <a:p>
            <a:pPr marL="0" indent="0">
              <a:spcBef>
                <a:spcPts val="0"/>
              </a:spcBef>
              <a:buNone/>
            </a:pPr>
            <a:r>
              <a:rPr lang="en-US" sz="1200"/>
              <a:t>class Hemisphere extends </a:t>
            </a:r>
            <a:r>
              <a:rPr lang="en-US" sz="1200" err="1"/>
              <a:t>Abst</a:t>
            </a:r>
            <a:r>
              <a:rPr lang="en-US" sz="1200"/>
              <a:t> {</a:t>
            </a:r>
          </a:p>
          <a:p>
            <a:pPr marL="0" indent="0">
              <a:spcBef>
                <a:spcPts val="0"/>
              </a:spcBef>
              <a:buNone/>
            </a:pPr>
            <a:r>
              <a:rPr lang="en-US" sz="1200"/>
              <a:t>    public void calculate()    </a:t>
            </a:r>
            <a:r>
              <a:rPr lang="en-US" sz="1200" b="1">
                <a:solidFill>
                  <a:schemeClr val="bg1"/>
                </a:solidFill>
              </a:rPr>
              <a:t>// overriding abstract method</a:t>
            </a:r>
          </a:p>
          <a:p>
            <a:pPr marL="0" indent="0">
              <a:spcBef>
                <a:spcPts val="0"/>
              </a:spcBef>
              <a:buNone/>
            </a:pPr>
            <a:r>
              <a:rPr lang="en-US" sz="1200"/>
              <a:t>    {</a:t>
            </a:r>
          </a:p>
          <a:p>
            <a:pPr marL="0" indent="0">
              <a:spcBef>
                <a:spcPts val="0"/>
              </a:spcBef>
              <a:buNone/>
            </a:pPr>
            <a:r>
              <a:rPr lang="en-US" sz="1200"/>
              <a:t>        </a:t>
            </a:r>
            <a:r>
              <a:rPr lang="en-US" sz="1200" err="1"/>
              <a:t>vol</a:t>
            </a:r>
            <a:r>
              <a:rPr lang="en-US" sz="1200"/>
              <a:t>=3.14f*r*r*r*2/3;</a:t>
            </a:r>
          </a:p>
          <a:p>
            <a:pPr marL="0" indent="0">
              <a:spcBef>
                <a:spcPts val="0"/>
              </a:spcBef>
              <a:buNone/>
            </a:pPr>
            <a:r>
              <a:rPr lang="en-US" sz="1200"/>
              <a:t>    }}</a:t>
            </a:r>
          </a:p>
          <a:p>
            <a:pPr marL="0" indent="0">
              <a:lnSpc>
                <a:spcPct val="120000"/>
              </a:lnSpc>
              <a:spcBef>
                <a:spcPts val="0"/>
              </a:spcBef>
              <a:buNone/>
            </a:pPr>
            <a:endParaRPr lang="en-US" sz="1200"/>
          </a:p>
        </p:txBody>
      </p:sp>
      <p:sp>
        <p:nvSpPr>
          <p:cNvPr id="6" name="TextBox 5"/>
          <p:cNvSpPr txBox="1"/>
          <p:nvPr/>
        </p:nvSpPr>
        <p:spPr>
          <a:xfrm>
            <a:off x="4431336" y="907636"/>
            <a:ext cx="3780335" cy="4503092"/>
          </a:xfrm>
          <a:prstGeom prst="rect">
            <a:avLst/>
          </a:prstGeom>
          <a:noFill/>
          <a:ln>
            <a:solidFill>
              <a:schemeClr val="bg1"/>
            </a:solidFill>
          </a:ln>
        </p:spPr>
        <p:txBody>
          <a:bodyPr wrap="square" rtlCol="0">
            <a:spAutoFit/>
          </a:bodyPr>
          <a:lstStyle/>
          <a:p>
            <a:pPr>
              <a:lnSpc>
                <a:spcPct val="120000"/>
              </a:lnSpc>
            </a:pPr>
            <a:r>
              <a:rPr lang="en-US" sz="1200"/>
              <a:t>class Main</a:t>
            </a:r>
          </a:p>
          <a:p>
            <a:pPr>
              <a:lnSpc>
                <a:spcPct val="120000"/>
              </a:lnSpc>
            </a:pPr>
            <a:r>
              <a:rPr lang="en-US" sz="1200"/>
              <a:t>{</a:t>
            </a:r>
          </a:p>
          <a:p>
            <a:pPr>
              <a:lnSpc>
                <a:spcPct val="120000"/>
              </a:lnSpc>
            </a:pPr>
            <a:r>
              <a:rPr lang="en-US" sz="1200"/>
              <a:t>  public static void main(String </a:t>
            </a:r>
            <a:r>
              <a:rPr lang="en-US" sz="1200" err="1"/>
              <a:t>args</a:t>
            </a:r>
            <a:r>
              <a:rPr lang="en-US" sz="1200"/>
              <a:t>[])</a:t>
            </a:r>
          </a:p>
          <a:p>
            <a:pPr>
              <a:lnSpc>
                <a:spcPct val="120000"/>
              </a:lnSpc>
            </a:pPr>
            <a:r>
              <a:rPr lang="en-US" sz="1200"/>
              <a:t>  {</a:t>
            </a:r>
          </a:p>
          <a:p>
            <a:pPr>
              <a:lnSpc>
                <a:spcPct val="120000"/>
              </a:lnSpc>
            </a:pPr>
            <a:r>
              <a:rPr lang="en-US" sz="1200"/>
              <a:t>    float rad;</a:t>
            </a:r>
          </a:p>
          <a:p>
            <a:pPr>
              <a:lnSpc>
                <a:spcPct val="120000"/>
              </a:lnSpc>
            </a:pPr>
            <a:r>
              <a:rPr lang="en-US" sz="1200"/>
              <a:t>    Scanner </a:t>
            </a:r>
            <a:r>
              <a:rPr lang="en-US" sz="1200" err="1"/>
              <a:t>sc</a:t>
            </a:r>
            <a:r>
              <a:rPr lang="en-US" sz="1200"/>
              <a:t>=new Scanner(System.in);</a:t>
            </a:r>
          </a:p>
          <a:p>
            <a:pPr>
              <a:lnSpc>
                <a:spcPct val="120000"/>
              </a:lnSpc>
            </a:pPr>
            <a:r>
              <a:rPr lang="en-US" sz="1200"/>
              <a:t>    </a:t>
            </a:r>
            <a:r>
              <a:rPr lang="en-US" sz="1200" err="1"/>
              <a:t>System.out.println</a:t>
            </a:r>
            <a:r>
              <a:rPr lang="en-US" sz="1200"/>
              <a:t>("Enter Radius : ");</a:t>
            </a:r>
          </a:p>
          <a:p>
            <a:pPr>
              <a:lnSpc>
                <a:spcPct val="120000"/>
              </a:lnSpc>
            </a:pPr>
            <a:r>
              <a:rPr lang="en-US" sz="1200"/>
              <a:t>    rad=</a:t>
            </a:r>
            <a:r>
              <a:rPr lang="en-US" sz="1200" err="1"/>
              <a:t>sc.nextFloat</a:t>
            </a:r>
            <a:r>
              <a:rPr lang="en-US" sz="1200"/>
              <a:t>();</a:t>
            </a:r>
          </a:p>
          <a:p>
            <a:pPr>
              <a:lnSpc>
                <a:spcPct val="120000"/>
              </a:lnSpc>
            </a:pPr>
            <a:r>
              <a:rPr lang="en-US" sz="1200"/>
              <a:t>    Sphere s=new Sphere();</a:t>
            </a:r>
          </a:p>
          <a:p>
            <a:pPr>
              <a:lnSpc>
                <a:spcPct val="120000"/>
              </a:lnSpc>
            </a:pPr>
            <a:r>
              <a:rPr lang="en-US" sz="1200"/>
              <a:t>    </a:t>
            </a:r>
            <a:r>
              <a:rPr lang="en-US" sz="1200" err="1"/>
              <a:t>s.read</a:t>
            </a:r>
            <a:r>
              <a:rPr lang="en-US" sz="1200"/>
              <a:t>(rad);</a:t>
            </a:r>
          </a:p>
          <a:p>
            <a:pPr>
              <a:lnSpc>
                <a:spcPct val="120000"/>
              </a:lnSpc>
            </a:pPr>
            <a:r>
              <a:rPr lang="en-US" sz="1200"/>
              <a:t>    </a:t>
            </a:r>
            <a:r>
              <a:rPr lang="en-US" sz="1200" err="1"/>
              <a:t>s.calculate</a:t>
            </a:r>
            <a:r>
              <a:rPr lang="en-US" sz="1200"/>
              <a:t>();</a:t>
            </a:r>
          </a:p>
          <a:p>
            <a:pPr>
              <a:lnSpc>
                <a:spcPct val="120000"/>
              </a:lnSpc>
            </a:pPr>
            <a:r>
              <a:rPr lang="en-US" sz="1200"/>
              <a:t>    </a:t>
            </a:r>
            <a:r>
              <a:rPr lang="en-US" sz="1200" err="1"/>
              <a:t>System.out.println</a:t>
            </a:r>
            <a:r>
              <a:rPr lang="en-US" sz="1200"/>
              <a:t>("For Sphere : ");</a:t>
            </a:r>
          </a:p>
          <a:p>
            <a:pPr>
              <a:lnSpc>
                <a:spcPct val="120000"/>
              </a:lnSpc>
            </a:pPr>
            <a:r>
              <a:rPr lang="en-US" sz="1200"/>
              <a:t>    </a:t>
            </a:r>
            <a:r>
              <a:rPr lang="en-US" sz="1200" err="1"/>
              <a:t>s.display</a:t>
            </a:r>
            <a:r>
              <a:rPr lang="en-US" sz="1200"/>
              <a:t>();</a:t>
            </a:r>
          </a:p>
          <a:p>
            <a:pPr>
              <a:lnSpc>
                <a:spcPct val="120000"/>
              </a:lnSpc>
            </a:pPr>
            <a:r>
              <a:rPr lang="en-US" sz="1200"/>
              <a:t>    Hemisphere h=new Hemisphere();</a:t>
            </a:r>
          </a:p>
          <a:p>
            <a:pPr>
              <a:lnSpc>
                <a:spcPct val="120000"/>
              </a:lnSpc>
            </a:pPr>
            <a:r>
              <a:rPr lang="en-US" sz="1200"/>
              <a:t>    </a:t>
            </a:r>
            <a:r>
              <a:rPr lang="en-US" sz="1200" err="1"/>
              <a:t>h.read</a:t>
            </a:r>
            <a:r>
              <a:rPr lang="en-US" sz="1200"/>
              <a:t>(rad);</a:t>
            </a:r>
          </a:p>
          <a:p>
            <a:pPr>
              <a:lnSpc>
                <a:spcPct val="120000"/>
              </a:lnSpc>
            </a:pPr>
            <a:r>
              <a:rPr lang="en-US" sz="1200"/>
              <a:t>    </a:t>
            </a:r>
            <a:r>
              <a:rPr lang="en-US" sz="1200" err="1"/>
              <a:t>h.calculate</a:t>
            </a:r>
            <a:r>
              <a:rPr lang="en-US" sz="1200"/>
              <a:t>();</a:t>
            </a:r>
          </a:p>
          <a:p>
            <a:pPr>
              <a:lnSpc>
                <a:spcPct val="120000"/>
              </a:lnSpc>
            </a:pPr>
            <a:r>
              <a:rPr lang="en-US" sz="1200"/>
              <a:t>    </a:t>
            </a:r>
            <a:r>
              <a:rPr lang="en-US" sz="1200" err="1"/>
              <a:t>System.out.println</a:t>
            </a:r>
            <a:r>
              <a:rPr lang="en-US" sz="1200"/>
              <a:t>("For Hemisphere : ");</a:t>
            </a:r>
          </a:p>
          <a:p>
            <a:pPr>
              <a:lnSpc>
                <a:spcPct val="120000"/>
              </a:lnSpc>
            </a:pPr>
            <a:r>
              <a:rPr lang="en-US" sz="1200"/>
              <a:t>    </a:t>
            </a:r>
            <a:r>
              <a:rPr lang="en-US" sz="1200" err="1"/>
              <a:t>h.display</a:t>
            </a:r>
            <a:r>
              <a:rPr lang="en-US" sz="1200"/>
              <a:t>();</a:t>
            </a:r>
          </a:p>
          <a:p>
            <a:pPr>
              <a:lnSpc>
                <a:spcPct val="120000"/>
              </a:lnSpc>
            </a:pPr>
            <a:r>
              <a:rPr lang="en-US" sz="1200"/>
              <a:t>}</a:t>
            </a:r>
          </a:p>
          <a:p>
            <a:pPr>
              <a:lnSpc>
                <a:spcPct val="120000"/>
              </a:lnSpc>
            </a:pPr>
            <a:r>
              <a:rPr lang="en-US" sz="1200"/>
              <a:t>}</a:t>
            </a:r>
          </a:p>
        </p:txBody>
      </p:sp>
      <p:pic>
        <p:nvPicPr>
          <p:cNvPr id="8" name="Picture 7"/>
          <p:cNvPicPr>
            <a:picLocks noChangeAspect="1"/>
          </p:cNvPicPr>
          <p:nvPr/>
        </p:nvPicPr>
        <p:blipFill>
          <a:blip r:embed="rId2"/>
          <a:stretch>
            <a:fillRect/>
          </a:stretch>
        </p:blipFill>
        <p:spPr>
          <a:xfrm>
            <a:off x="8306609" y="4617766"/>
            <a:ext cx="3751572" cy="2024104"/>
          </a:xfrm>
          <a:prstGeom prst="rect">
            <a:avLst/>
          </a:prstGeom>
        </p:spPr>
      </p:pic>
    </p:spTree>
    <p:extLst>
      <p:ext uri="{BB962C8B-B14F-4D97-AF65-F5344CB8AC3E}">
        <p14:creationId xmlns:p14="http://schemas.microsoft.com/office/powerpoint/2010/main" val="3171777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70733" y="1010321"/>
            <a:ext cx="6786772" cy="2970044"/>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a:t>The </a:t>
            </a:r>
            <a:r>
              <a:rPr lang="en-US" b="1"/>
              <a:t>super</a:t>
            </a:r>
            <a:r>
              <a:rPr lang="en-US"/>
              <a:t> keyword in Java is a reference variable which is used to refer immediate parent class object.</a:t>
            </a:r>
          </a:p>
          <a:p>
            <a:pPr marL="285750" indent="-342900" algn="just">
              <a:spcBef>
                <a:spcPts val="1000"/>
              </a:spcBef>
              <a:buClr>
                <a:schemeClr val="bg2">
                  <a:lumMod val="40000"/>
                  <a:lumOff val="60000"/>
                </a:schemeClr>
              </a:buClr>
              <a:buSzPct val="80000"/>
              <a:buFont typeface="Wingdings 3" charset="2"/>
              <a:buChar char=""/>
            </a:pPr>
            <a:r>
              <a:rPr lang="en-US"/>
              <a:t>If you want to access a member of a base class from the derived class, then the </a:t>
            </a:r>
            <a:r>
              <a:rPr lang="en-US" b="1" i="1"/>
              <a:t>super </a:t>
            </a:r>
            <a:r>
              <a:rPr lang="en-US"/>
              <a:t>keyword is used.</a:t>
            </a:r>
          </a:p>
          <a:p>
            <a:pPr marL="285750" indent="-342900" algn="just">
              <a:spcBef>
                <a:spcPts val="1000"/>
              </a:spcBef>
              <a:buClr>
                <a:schemeClr val="bg2">
                  <a:lumMod val="40000"/>
                  <a:lumOff val="60000"/>
                </a:schemeClr>
              </a:buClr>
              <a:buSzPct val="80000"/>
              <a:buFont typeface="Wingdings 3" charset="2"/>
              <a:buChar char=""/>
            </a:pPr>
            <a:r>
              <a:rPr lang="en-US"/>
              <a:t>This is especially to access the constructors and methods of base class.</a:t>
            </a:r>
          </a:p>
          <a:p>
            <a:pPr marL="285750" indent="-342900" algn="just">
              <a:spcBef>
                <a:spcPts val="1000"/>
              </a:spcBef>
              <a:buClr>
                <a:schemeClr val="bg2">
                  <a:lumMod val="40000"/>
                  <a:lumOff val="60000"/>
                </a:schemeClr>
              </a:buClr>
              <a:buSzPct val="80000"/>
              <a:buFont typeface="Wingdings 3" charset="2"/>
              <a:buChar char=""/>
            </a:pPr>
            <a:r>
              <a:rPr lang="en-US"/>
              <a:t>Whenever you create the instance of subclass, an instance of parent class is created implicitly which is referred by super reference variable.</a:t>
            </a:r>
          </a:p>
        </p:txBody>
      </p:sp>
      <p:sp>
        <p:nvSpPr>
          <p:cNvPr id="2" name="Title 1"/>
          <p:cNvSpPr>
            <a:spLocks noGrp="1"/>
          </p:cNvSpPr>
          <p:nvPr>
            <p:ph type="title"/>
          </p:nvPr>
        </p:nvSpPr>
        <p:spPr>
          <a:xfrm>
            <a:off x="186375" y="70984"/>
            <a:ext cx="11870575" cy="719377"/>
          </a:xfrm>
        </p:spPr>
        <p:txBody>
          <a:bodyPr/>
          <a:lstStyle/>
          <a:p>
            <a:pPr algn="ctr"/>
            <a:r>
              <a:rPr lang="en-US"/>
              <a:t>The </a:t>
            </a:r>
            <a:r>
              <a:rPr lang="en-US" i="1"/>
              <a:t>super</a:t>
            </a:r>
            <a:r>
              <a:rPr lang="en-US"/>
              <a:t> keyword</a:t>
            </a:r>
            <a:endParaRPr lang="en-IN"/>
          </a:p>
        </p:txBody>
      </p:sp>
      <p:pic>
        <p:nvPicPr>
          <p:cNvPr id="2050" name="Picture 2" descr="Usage of Java Super key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334" y="1284634"/>
            <a:ext cx="4602801" cy="489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1876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The </a:t>
            </a:r>
            <a:r>
              <a:rPr lang="en-US" i="1"/>
              <a:t>super</a:t>
            </a:r>
            <a:r>
              <a:rPr lang="en-US"/>
              <a:t> keyword</a:t>
            </a:r>
            <a:endParaRPr lang="en-IN"/>
          </a:p>
        </p:txBody>
      </p:sp>
      <p:sp>
        <p:nvSpPr>
          <p:cNvPr id="3" name="Content Placeholder 2"/>
          <p:cNvSpPr>
            <a:spLocks noGrp="1"/>
          </p:cNvSpPr>
          <p:nvPr>
            <p:ph idx="1"/>
          </p:nvPr>
        </p:nvSpPr>
        <p:spPr>
          <a:xfrm>
            <a:off x="0" y="907636"/>
            <a:ext cx="3965171" cy="3933384"/>
          </a:xfrm>
          <a:ln>
            <a:solidFill>
              <a:schemeClr val="bg1"/>
            </a:solidFill>
          </a:ln>
        </p:spPr>
        <p:txBody>
          <a:bodyPr>
            <a:noAutofit/>
          </a:bodyPr>
          <a:lstStyle/>
          <a:p>
            <a:pPr marL="0" indent="0">
              <a:lnSpc>
                <a:spcPct val="120000"/>
              </a:lnSpc>
              <a:spcBef>
                <a:spcPts val="0"/>
              </a:spcBef>
              <a:buNone/>
            </a:pPr>
            <a:r>
              <a:rPr lang="en-US" sz="1600"/>
              <a:t>class Parent{    </a:t>
            </a:r>
          </a:p>
          <a:p>
            <a:pPr marL="0" indent="0">
              <a:lnSpc>
                <a:spcPct val="120000"/>
              </a:lnSpc>
              <a:spcBef>
                <a:spcPts val="0"/>
              </a:spcBef>
              <a:buNone/>
            </a:pPr>
            <a:r>
              <a:rPr lang="en-US" sz="1600"/>
              <a:t>public Parent(</a:t>
            </a:r>
            <a:r>
              <a:rPr lang="en-US" sz="1600" err="1"/>
              <a:t>int</a:t>
            </a:r>
            <a:r>
              <a:rPr lang="en-US" sz="1600"/>
              <a:t> a)    </a:t>
            </a:r>
          </a:p>
          <a:p>
            <a:pPr marL="0" indent="0">
              <a:lnSpc>
                <a:spcPct val="120000"/>
              </a:lnSpc>
              <a:spcBef>
                <a:spcPts val="0"/>
              </a:spcBef>
              <a:buNone/>
            </a:pPr>
            <a:r>
              <a:rPr lang="en-US" sz="1600"/>
              <a:t>{        </a:t>
            </a:r>
          </a:p>
          <a:p>
            <a:pPr marL="0" indent="0">
              <a:lnSpc>
                <a:spcPct val="120000"/>
              </a:lnSpc>
              <a:spcBef>
                <a:spcPts val="0"/>
              </a:spcBef>
              <a:buNone/>
            </a:pPr>
            <a:r>
              <a:rPr lang="en-US" sz="1600"/>
              <a:t>   </a:t>
            </a:r>
            <a:r>
              <a:rPr lang="en-US" sz="1600" err="1"/>
              <a:t>System.out.println</a:t>
            </a:r>
            <a:r>
              <a:rPr lang="en-US" sz="1600"/>
              <a:t>("Inside the constructor of Parent class : "+a);    </a:t>
            </a:r>
          </a:p>
          <a:p>
            <a:pPr marL="0" indent="0">
              <a:lnSpc>
                <a:spcPct val="120000"/>
              </a:lnSpc>
              <a:spcBef>
                <a:spcPts val="0"/>
              </a:spcBef>
              <a:buNone/>
            </a:pPr>
            <a:r>
              <a:rPr lang="en-US" sz="1600"/>
              <a:t>}    </a:t>
            </a:r>
          </a:p>
          <a:p>
            <a:pPr marL="0" indent="0">
              <a:lnSpc>
                <a:spcPct val="120000"/>
              </a:lnSpc>
              <a:spcBef>
                <a:spcPts val="0"/>
              </a:spcBef>
              <a:buNone/>
            </a:pPr>
            <a:endParaRPr lang="en-US" sz="1600"/>
          </a:p>
          <a:p>
            <a:pPr marL="0" indent="0">
              <a:lnSpc>
                <a:spcPct val="120000"/>
              </a:lnSpc>
              <a:spcBef>
                <a:spcPts val="0"/>
              </a:spcBef>
              <a:buNone/>
            </a:pPr>
            <a:r>
              <a:rPr lang="en-US" sz="1600"/>
              <a:t>public void display(</a:t>
            </a:r>
            <a:r>
              <a:rPr lang="en-US" sz="1600" err="1"/>
              <a:t>int</a:t>
            </a:r>
            <a:r>
              <a:rPr lang="en-US" sz="1600"/>
              <a:t> x)   </a:t>
            </a:r>
          </a:p>
          <a:p>
            <a:pPr marL="0" indent="0">
              <a:lnSpc>
                <a:spcPct val="120000"/>
              </a:lnSpc>
              <a:spcBef>
                <a:spcPts val="0"/>
              </a:spcBef>
              <a:buNone/>
            </a:pPr>
            <a:r>
              <a:rPr lang="en-US" sz="1600"/>
              <a:t> {        </a:t>
            </a:r>
          </a:p>
          <a:p>
            <a:pPr marL="0" indent="0">
              <a:lnSpc>
                <a:spcPct val="120000"/>
              </a:lnSpc>
              <a:spcBef>
                <a:spcPts val="0"/>
              </a:spcBef>
              <a:buNone/>
            </a:pPr>
            <a:r>
              <a:rPr lang="en-US" sz="1600"/>
              <a:t>    </a:t>
            </a:r>
            <a:r>
              <a:rPr lang="en-US" sz="1600" err="1"/>
              <a:t>System.out.println</a:t>
            </a:r>
            <a:r>
              <a:rPr lang="en-US" sz="1600"/>
              <a:t>("x = "+x);   </a:t>
            </a:r>
          </a:p>
          <a:p>
            <a:pPr marL="0" indent="0">
              <a:lnSpc>
                <a:spcPct val="120000"/>
              </a:lnSpc>
              <a:spcBef>
                <a:spcPts val="0"/>
              </a:spcBef>
              <a:buNone/>
            </a:pPr>
            <a:r>
              <a:rPr lang="en-US" sz="1600"/>
              <a:t> }</a:t>
            </a:r>
          </a:p>
          <a:p>
            <a:pPr marL="0" indent="0">
              <a:lnSpc>
                <a:spcPct val="120000"/>
              </a:lnSpc>
              <a:spcBef>
                <a:spcPts val="0"/>
              </a:spcBef>
              <a:buNone/>
            </a:pPr>
            <a:r>
              <a:rPr lang="en-US" sz="1600"/>
              <a:t>}</a:t>
            </a:r>
          </a:p>
          <a:p>
            <a:pPr marL="0" indent="0">
              <a:lnSpc>
                <a:spcPct val="120000"/>
              </a:lnSpc>
              <a:spcBef>
                <a:spcPts val="0"/>
              </a:spcBef>
              <a:buNone/>
            </a:pPr>
            <a:endParaRPr lang="en-US" sz="1600"/>
          </a:p>
          <a:p>
            <a:pPr marL="0" indent="0">
              <a:lnSpc>
                <a:spcPct val="120000"/>
              </a:lnSpc>
              <a:spcBef>
                <a:spcPts val="0"/>
              </a:spcBef>
              <a:buNone/>
            </a:pPr>
            <a:endParaRPr lang="en-US" sz="1600"/>
          </a:p>
          <a:p>
            <a:pPr marL="0" indent="0">
              <a:lnSpc>
                <a:spcPct val="120000"/>
              </a:lnSpc>
              <a:spcBef>
                <a:spcPts val="0"/>
              </a:spcBef>
              <a:buNone/>
            </a:pPr>
            <a:endParaRPr lang="en-US" sz="1600"/>
          </a:p>
          <a:p>
            <a:pPr marL="0" indent="0">
              <a:lnSpc>
                <a:spcPct val="120000"/>
              </a:lnSpc>
              <a:spcBef>
                <a:spcPts val="0"/>
              </a:spcBef>
              <a:buNone/>
            </a:pPr>
            <a:endParaRPr lang="en-US" sz="1400"/>
          </a:p>
        </p:txBody>
      </p:sp>
      <p:sp>
        <p:nvSpPr>
          <p:cNvPr id="6" name="TextBox 5"/>
          <p:cNvSpPr txBox="1"/>
          <p:nvPr/>
        </p:nvSpPr>
        <p:spPr>
          <a:xfrm>
            <a:off x="3965171" y="907636"/>
            <a:ext cx="4081549" cy="3933384"/>
          </a:xfrm>
          <a:prstGeom prst="rect">
            <a:avLst/>
          </a:prstGeom>
          <a:noFill/>
          <a:ln>
            <a:solidFill>
              <a:schemeClr val="bg1"/>
            </a:solidFill>
          </a:ln>
        </p:spPr>
        <p:txBody>
          <a:bodyPr wrap="square" rtlCol="0">
            <a:spAutoFit/>
          </a:bodyPr>
          <a:lstStyle/>
          <a:p>
            <a:pPr>
              <a:lnSpc>
                <a:spcPct val="120000"/>
              </a:lnSpc>
            </a:pPr>
            <a:r>
              <a:rPr lang="en-US" sz="1600"/>
              <a:t>class Child extends Parent{    </a:t>
            </a:r>
          </a:p>
          <a:p>
            <a:pPr>
              <a:lnSpc>
                <a:spcPct val="120000"/>
              </a:lnSpc>
            </a:pPr>
            <a:r>
              <a:rPr lang="en-US" sz="1600"/>
              <a:t>public Child(</a:t>
            </a:r>
            <a:r>
              <a:rPr lang="en-US" sz="1600" err="1"/>
              <a:t>int</a:t>
            </a:r>
            <a:r>
              <a:rPr lang="en-US" sz="1600"/>
              <a:t> a)    </a:t>
            </a:r>
          </a:p>
          <a:p>
            <a:pPr>
              <a:lnSpc>
                <a:spcPct val="120000"/>
              </a:lnSpc>
            </a:pPr>
            <a:r>
              <a:rPr lang="en-US" sz="1600"/>
              <a:t>{        </a:t>
            </a:r>
          </a:p>
          <a:p>
            <a:pPr>
              <a:lnSpc>
                <a:spcPct val="120000"/>
              </a:lnSpc>
            </a:pPr>
            <a:r>
              <a:rPr lang="en-US" sz="1600"/>
              <a:t>   super(a);        </a:t>
            </a:r>
          </a:p>
          <a:p>
            <a:pPr>
              <a:lnSpc>
                <a:spcPct val="120000"/>
              </a:lnSpc>
            </a:pPr>
            <a:r>
              <a:rPr lang="en-US" sz="1600"/>
              <a:t>   </a:t>
            </a:r>
            <a:r>
              <a:rPr lang="en-US" sz="1600" err="1"/>
              <a:t>System.out.println</a:t>
            </a:r>
            <a:r>
              <a:rPr lang="en-US" sz="1600"/>
              <a:t>("Inside the constructor of Child class : "+a);    </a:t>
            </a:r>
          </a:p>
          <a:p>
            <a:pPr>
              <a:lnSpc>
                <a:spcPct val="120000"/>
              </a:lnSpc>
            </a:pPr>
            <a:r>
              <a:rPr lang="en-US" sz="1600"/>
              <a:t>}   </a:t>
            </a:r>
          </a:p>
          <a:p>
            <a:pPr>
              <a:lnSpc>
                <a:spcPct val="120000"/>
              </a:lnSpc>
            </a:pPr>
            <a:endParaRPr lang="en-US" sz="1600"/>
          </a:p>
          <a:p>
            <a:pPr>
              <a:lnSpc>
                <a:spcPct val="120000"/>
              </a:lnSpc>
            </a:pPr>
            <a:r>
              <a:rPr lang="en-US" sz="1600"/>
              <a:t>public void display(</a:t>
            </a:r>
            <a:r>
              <a:rPr lang="en-US" sz="1600" err="1"/>
              <a:t>int</a:t>
            </a:r>
            <a:r>
              <a:rPr lang="en-US" sz="1600"/>
              <a:t> y)    </a:t>
            </a:r>
          </a:p>
          <a:p>
            <a:pPr>
              <a:lnSpc>
                <a:spcPct val="120000"/>
              </a:lnSpc>
            </a:pPr>
            <a:r>
              <a:rPr lang="en-US" sz="1600"/>
              <a:t>{  </a:t>
            </a:r>
          </a:p>
          <a:p>
            <a:pPr>
              <a:lnSpc>
                <a:spcPct val="120000"/>
              </a:lnSpc>
            </a:pPr>
            <a:r>
              <a:rPr lang="en-US" sz="1600"/>
              <a:t>   </a:t>
            </a:r>
            <a:r>
              <a:rPr lang="en-US" sz="1600" err="1"/>
              <a:t>super.display</a:t>
            </a:r>
            <a:r>
              <a:rPr lang="en-US" sz="1600"/>
              <a:t>(y);        </a:t>
            </a:r>
          </a:p>
          <a:p>
            <a:pPr>
              <a:lnSpc>
                <a:spcPct val="120000"/>
              </a:lnSpc>
            </a:pPr>
            <a:r>
              <a:rPr lang="en-US" sz="1600"/>
              <a:t>   </a:t>
            </a:r>
            <a:r>
              <a:rPr lang="en-US" sz="1600" err="1"/>
              <a:t>System.out.println</a:t>
            </a:r>
            <a:r>
              <a:rPr lang="en-US" sz="1600"/>
              <a:t>("y = "+y);    </a:t>
            </a:r>
          </a:p>
          <a:p>
            <a:pPr>
              <a:lnSpc>
                <a:spcPct val="120000"/>
              </a:lnSpc>
            </a:pPr>
            <a:r>
              <a:rPr lang="en-US" sz="1600"/>
              <a:t>}}</a:t>
            </a:r>
          </a:p>
        </p:txBody>
      </p:sp>
      <p:sp>
        <p:nvSpPr>
          <p:cNvPr id="7" name="TextBox 6"/>
          <p:cNvSpPr txBox="1"/>
          <p:nvPr/>
        </p:nvSpPr>
        <p:spPr>
          <a:xfrm>
            <a:off x="8046720" y="907636"/>
            <a:ext cx="4081549" cy="3859518"/>
          </a:xfrm>
          <a:prstGeom prst="rect">
            <a:avLst/>
          </a:prstGeom>
          <a:noFill/>
          <a:ln>
            <a:solidFill>
              <a:schemeClr val="bg1"/>
            </a:solidFill>
          </a:ln>
        </p:spPr>
        <p:txBody>
          <a:bodyPr wrap="square" rtlCol="0">
            <a:spAutoFit/>
          </a:bodyPr>
          <a:lstStyle/>
          <a:p>
            <a:pPr>
              <a:lnSpc>
                <a:spcPct val="120000"/>
              </a:lnSpc>
            </a:pPr>
            <a:r>
              <a:rPr lang="en-US" sz="1600"/>
              <a:t>class Main{    </a:t>
            </a:r>
          </a:p>
          <a:p>
            <a:pPr>
              <a:lnSpc>
                <a:spcPct val="120000"/>
              </a:lnSpc>
            </a:pPr>
            <a:r>
              <a:rPr lang="en-US" sz="1600"/>
              <a:t>public static void main(String </a:t>
            </a:r>
            <a:r>
              <a:rPr lang="en-US" sz="1600" err="1"/>
              <a:t>args</a:t>
            </a:r>
            <a:r>
              <a:rPr lang="en-US" sz="1600"/>
              <a:t>[])    </a:t>
            </a:r>
          </a:p>
          <a:p>
            <a:pPr>
              <a:lnSpc>
                <a:spcPct val="120000"/>
              </a:lnSpc>
            </a:pPr>
            <a:r>
              <a:rPr lang="en-US" sz="1600"/>
              <a:t> {        </a:t>
            </a:r>
          </a:p>
          <a:p>
            <a:pPr>
              <a:lnSpc>
                <a:spcPct val="120000"/>
              </a:lnSpc>
            </a:pPr>
            <a:r>
              <a:rPr lang="en-US" sz="1600"/>
              <a:t>Child c = new Child(3);        </a:t>
            </a:r>
          </a:p>
          <a:p>
            <a:pPr>
              <a:lnSpc>
                <a:spcPct val="120000"/>
              </a:lnSpc>
            </a:pPr>
            <a:r>
              <a:rPr lang="en-US" sz="1600" err="1"/>
              <a:t>c.display</a:t>
            </a:r>
            <a:r>
              <a:rPr lang="en-US" sz="1600"/>
              <a:t>(5);          </a:t>
            </a:r>
          </a:p>
          <a:p>
            <a:pPr>
              <a:lnSpc>
                <a:spcPct val="120000"/>
              </a:lnSpc>
            </a:pPr>
            <a:r>
              <a:rPr lang="en-US" sz="1600"/>
              <a:t>  }</a:t>
            </a:r>
          </a:p>
          <a:p>
            <a:pPr>
              <a:lnSpc>
                <a:spcPct val="120000"/>
              </a:lnSpc>
            </a:pPr>
            <a:r>
              <a:rPr lang="en-US" sz="1600"/>
              <a:t>}</a:t>
            </a:r>
          </a:p>
          <a:p>
            <a:pPr>
              <a:lnSpc>
                <a:spcPct val="120000"/>
              </a:lnSpc>
            </a:pPr>
            <a:endParaRPr lang="en-US" sz="1400"/>
          </a:p>
          <a:p>
            <a:pPr>
              <a:lnSpc>
                <a:spcPct val="120000"/>
              </a:lnSpc>
            </a:pPr>
            <a:endParaRPr lang="en-US" sz="1400"/>
          </a:p>
          <a:p>
            <a:pPr>
              <a:lnSpc>
                <a:spcPct val="120000"/>
              </a:lnSpc>
            </a:pPr>
            <a:endParaRPr lang="en-US" sz="1400"/>
          </a:p>
          <a:p>
            <a:pPr>
              <a:lnSpc>
                <a:spcPct val="120000"/>
              </a:lnSpc>
            </a:pPr>
            <a:endParaRPr lang="en-US" sz="1400"/>
          </a:p>
          <a:p>
            <a:pPr>
              <a:lnSpc>
                <a:spcPct val="120000"/>
              </a:lnSpc>
            </a:pPr>
            <a:endParaRPr lang="en-US" sz="1200"/>
          </a:p>
          <a:p>
            <a:pPr>
              <a:lnSpc>
                <a:spcPct val="120000"/>
              </a:lnSpc>
            </a:pPr>
            <a:endParaRPr lang="en-US" sz="1200"/>
          </a:p>
          <a:p>
            <a:pPr>
              <a:lnSpc>
                <a:spcPct val="120000"/>
              </a:lnSpc>
            </a:pPr>
            <a:endParaRPr lang="en-US" sz="1200"/>
          </a:p>
        </p:txBody>
      </p:sp>
      <p:pic>
        <p:nvPicPr>
          <p:cNvPr id="5" name="Picture 4"/>
          <p:cNvPicPr>
            <a:picLocks noChangeAspect="1"/>
          </p:cNvPicPr>
          <p:nvPr/>
        </p:nvPicPr>
        <p:blipFill>
          <a:blip r:embed="rId2"/>
          <a:stretch>
            <a:fillRect/>
          </a:stretch>
        </p:blipFill>
        <p:spPr>
          <a:xfrm>
            <a:off x="1355060" y="4986078"/>
            <a:ext cx="9205353" cy="1755544"/>
          </a:xfrm>
          <a:prstGeom prst="rect">
            <a:avLst/>
          </a:prstGeom>
        </p:spPr>
      </p:pic>
    </p:spTree>
    <p:extLst>
      <p:ext uri="{BB962C8B-B14F-4D97-AF65-F5344CB8AC3E}">
        <p14:creationId xmlns:p14="http://schemas.microsoft.com/office/powerpoint/2010/main" val="31017951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192000"/>
                    </a14:imgEffect>
                    <a14:imgEffect>
                      <a14:brightnessContrast/>
                    </a14:imgEffect>
                  </a14:imgLayer>
                </a14:imgProps>
              </a:ext>
            </a:extLst>
          </a:blip>
          <a:stretch>
            <a:fillRect/>
          </a:stretch>
        </p:blipFill>
        <p:spPr>
          <a:xfrm>
            <a:off x="67112" y="0"/>
            <a:ext cx="12048945" cy="67440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66243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851" y="0"/>
            <a:ext cx="12121149" cy="6822331"/>
          </a:xfrm>
          <a:prstGeom prst="rect">
            <a:avLst/>
          </a:prstGeom>
        </p:spPr>
      </p:pic>
    </p:spTree>
    <p:extLst>
      <p:ext uri="{BB962C8B-B14F-4D97-AF65-F5344CB8AC3E}">
        <p14:creationId xmlns:p14="http://schemas.microsoft.com/office/powerpoint/2010/main" val="388378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99258" y="939338"/>
            <a:ext cx="11313459" cy="585647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t>Modularity : </a:t>
            </a:r>
            <a:r>
              <a:rPr lang="en-US" dirty="0"/>
              <a:t>Encapsulation enables objects to be self-contained, making troubleshooting and collaborative development easier.</a:t>
            </a:r>
          </a:p>
          <a:p>
            <a:pPr marL="285750" indent="-285750" algn="just">
              <a:lnSpc>
                <a:spcPct val="150000"/>
              </a:lnSpc>
              <a:buFont typeface="Arial" panose="020B0604020202020204" pitchFamily="34" charset="0"/>
              <a:buChar char="•"/>
            </a:pPr>
            <a:r>
              <a:rPr lang="en-US" b="1" dirty="0"/>
              <a:t>Reusability : </a:t>
            </a:r>
            <a:r>
              <a:rPr lang="en-US" dirty="0"/>
              <a:t>Code can be reused through inheritance, meaning a team does not have to write the same code multiple times.</a:t>
            </a:r>
          </a:p>
          <a:p>
            <a:pPr marL="285750" indent="-285750" algn="just">
              <a:lnSpc>
                <a:spcPct val="150000"/>
              </a:lnSpc>
              <a:buFont typeface="Arial" panose="020B0604020202020204" pitchFamily="34" charset="0"/>
              <a:buChar char="•"/>
            </a:pPr>
            <a:r>
              <a:rPr lang="en-US" b="1" dirty="0"/>
              <a:t>Productivity : </a:t>
            </a:r>
            <a:r>
              <a:rPr lang="en-US" dirty="0"/>
              <a:t>Programmers can construct new programs quicker through the use of multiple libraries and reusable code.</a:t>
            </a:r>
          </a:p>
          <a:p>
            <a:pPr marL="285750" indent="-285750" algn="just">
              <a:lnSpc>
                <a:spcPct val="150000"/>
              </a:lnSpc>
              <a:buFont typeface="Arial" panose="020B0604020202020204" pitchFamily="34" charset="0"/>
              <a:buChar char="•"/>
            </a:pPr>
            <a:r>
              <a:rPr lang="en-US" b="1" dirty="0"/>
              <a:t>Easily upgradable and scalable : </a:t>
            </a:r>
            <a:r>
              <a:rPr lang="en-US" dirty="0"/>
              <a:t>Programmers can implement system functionalities independently.</a:t>
            </a:r>
          </a:p>
          <a:p>
            <a:pPr marL="285750" indent="-285750" algn="just">
              <a:lnSpc>
                <a:spcPct val="150000"/>
              </a:lnSpc>
              <a:buFont typeface="Arial" panose="020B0604020202020204" pitchFamily="34" charset="0"/>
              <a:buChar char="•"/>
            </a:pPr>
            <a:r>
              <a:rPr lang="en-US" b="1" dirty="0"/>
              <a:t>Interface descriptions : </a:t>
            </a:r>
            <a:r>
              <a:rPr lang="en-US" dirty="0"/>
              <a:t>Descriptions of external systems are simple, due to message passing techniques that are used for objects communication.</a:t>
            </a:r>
          </a:p>
          <a:p>
            <a:pPr marL="285750" indent="-285750" algn="just">
              <a:lnSpc>
                <a:spcPct val="150000"/>
              </a:lnSpc>
              <a:buFont typeface="Arial" panose="020B0604020202020204" pitchFamily="34" charset="0"/>
              <a:buChar char="•"/>
            </a:pPr>
            <a:r>
              <a:rPr lang="en-US" b="1" dirty="0"/>
              <a:t>Security : </a:t>
            </a:r>
            <a:r>
              <a:rPr lang="en-US" dirty="0"/>
              <a:t>Using encapsulation and abstraction, complex code is hidden, software maintenance is easier and internet protocols are protected.</a:t>
            </a:r>
          </a:p>
          <a:p>
            <a:pPr marL="285750" indent="-285750" algn="just">
              <a:lnSpc>
                <a:spcPct val="150000"/>
              </a:lnSpc>
              <a:buFont typeface="Arial" panose="020B0604020202020204" pitchFamily="34" charset="0"/>
              <a:buChar char="•"/>
            </a:pPr>
            <a:r>
              <a:rPr lang="en-US" b="1" dirty="0"/>
              <a:t>Flexibility : </a:t>
            </a:r>
            <a:r>
              <a:rPr lang="en-US" dirty="0"/>
              <a:t>Polymorphism enables a single function to adapt to the class it is placed in. Different objects can also pass through the same interface.</a:t>
            </a:r>
          </a:p>
        </p:txBody>
      </p:sp>
      <p:sp>
        <p:nvSpPr>
          <p:cNvPr id="3" name="Title 1"/>
          <p:cNvSpPr>
            <a:spLocks noGrp="1"/>
          </p:cNvSpPr>
          <p:nvPr>
            <p:ph type="title"/>
          </p:nvPr>
        </p:nvSpPr>
        <p:spPr>
          <a:xfrm>
            <a:off x="299258" y="120209"/>
            <a:ext cx="11604568" cy="819129"/>
          </a:xfrm>
        </p:spPr>
        <p:txBody>
          <a:bodyPr/>
          <a:lstStyle/>
          <a:p>
            <a:pPr algn="ctr"/>
            <a:r>
              <a:rPr lang="en-IN" dirty="0"/>
              <a:t>Benefits of OOP</a:t>
            </a:r>
          </a:p>
        </p:txBody>
      </p:sp>
    </p:spTree>
    <p:extLst>
      <p:ext uri="{BB962C8B-B14F-4D97-AF65-F5344CB8AC3E}">
        <p14:creationId xmlns:p14="http://schemas.microsoft.com/office/powerpoint/2010/main" val="14705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99258" y="939338"/>
            <a:ext cx="11313459" cy="216982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The object-oriented programming model has been criticized by developers for multiple reasons.</a:t>
            </a:r>
          </a:p>
          <a:p>
            <a:pPr marL="742950" lvl="1" indent="-285750" algn="just">
              <a:lnSpc>
                <a:spcPct val="150000"/>
              </a:lnSpc>
              <a:buFont typeface="Arial" panose="020B0604020202020204" pitchFamily="34" charset="0"/>
              <a:buChar char="•"/>
            </a:pPr>
            <a:r>
              <a:rPr lang="en-US" dirty="0"/>
              <a:t> The largest concern is that OOP overemphasizes the data component of software development and does not focus enough on computation or algorithms. </a:t>
            </a:r>
          </a:p>
          <a:p>
            <a:pPr marL="742950" lvl="1" indent="-285750" algn="just">
              <a:lnSpc>
                <a:spcPct val="150000"/>
              </a:lnSpc>
              <a:buFont typeface="Arial" panose="020B0604020202020204" pitchFamily="34" charset="0"/>
              <a:buChar char="•"/>
            </a:pPr>
            <a:r>
              <a:rPr lang="en-US" dirty="0"/>
              <a:t>Additionally, OOP code may be more complicated to write </a:t>
            </a:r>
          </a:p>
          <a:p>
            <a:pPr marL="742950" lvl="1" indent="-285750" algn="just">
              <a:lnSpc>
                <a:spcPct val="150000"/>
              </a:lnSpc>
              <a:buFont typeface="Arial" panose="020B0604020202020204" pitchFamily="34" charset="0"/>
              <a:buChar char="•"/>
            </a:pPr>
            <a:r>
              <a:rPr lang="en-US" dirty="0"/>
              <a:t>OOP codes takes longer to compile.</a:t>
            </a:r>
          </a:p>
        </p:txBody>
      </p:sp>
      <p:sp>
        <p:nvSpPr>
          <p:cNvPr id="3" name="Title 1"/>
          <p:cNvSpPr>
            <a:spLocks noGrp="1"/>
          </p:cNvSpPr>
          <p:nvPr>
            <p:ph type="title"/>
          </p:nvPr>
        </p:nvSpPr>
        <p:spPr>
          <a:xfrm>
            <a:off x="299258" y="120209"/>
            <a:ext cx="11604568" cy="819129"/>
          </a:xfrm>
        </p:spPr>
        <p:txBody>
          <a:bodyPr/>
          <a:lstStyle/>
          <a:p>
            <a:pPr algn="ctr"/>
            <a:r>
              <a:rPr lang="en-IN" dirty="0"/>
              <a:t>Criticism of OOP</a:t>
            </a:r>
          </a:p>
        </p:txBody>
      </p:sp>
    </p:spTree>
    <p:extLst>
      <p:ext uri="{BB962C8B-B14F-4D97-AF65-F5344CB8AC3E}">
        <p14:creationId xmlns:p14="http://schemas.microsoft.com/office/powerpoint/2010/main" val="389899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F33F-52BC-43C0-19EA-19F8F8B0834A}"/>
              </a:ext>
            </a:extLst>
          </p:cNvPr>
          <p:cNvSpPr>
            <a:spLocks noGrp="1"/>
          </p:cNvSpPr>
          <p:nvPr>
            <p:ph type="ctrTitle"/>
          </p:nvPr>
        </p:nvSpPr>
        <p:spPr>
          <a:xfrm>
            <a:off x="1683171" y="1425388"/>
            <a:ext cx="8825658" cy="1411941"/>
          </a:xfrm>
        </p:spPr>
        <p:txBody>
          <a:bodyPr/>
          <a:lstStyle/>
          <a:p>
            <a:pPr algn="ctr"/>
            <a:r>
              <a:rPr lang="en-US" dirty="0"/>
              <a:t>JAVA PROGRAMMING</a:t>
            </a:r>
            <a:endParaRPr lang="en-IN" dirty="0"/>
          </a:p>
        </p:txBody>
      </p:sp>
      <p:sp>
        <p:nvSpPr>
          <p:cNvPr id="4" name="TextBox 3">
            <a:extLst>
              <a:ext uri="{FF2B5EF4-FFF2-40B4-BE49-F238E27FC236}">
                <a16:creationId xmlns:a16="http://schemas.microsoft.com/office/drawing/2014/main" id="{263D5869-FB4C-14B6-716C-54E8C24D9F3B}"/>
              </a:ext>
            </a:extLst>
          </p:cNvPr>
          <p:cNvSpPr txBox="1"/>
          <p:nvPr/>
        </p:nvSpPr>
        <p:spPr>
          <a:xfrm>
            <a:off x="1683171" y="3429000"/>
            <a:ext cx="8857129" cy="830997"/>
          </a:xfrm>
          <a:prstGeom prst="rect">
            <a:avLst/>
          </a:prstGeom>
          <a:noFill/>
        </p:spPr>
        <p:txBody>
          <a:bodyPr wrap="square" rtlCol="0">
            <a:spAutoFit/>
          </a:bodyPr>
          <a:lstStyle/>
          <a:p>
            <a:r>
              <a:rPr lang="en-US" sz="4800" dirty="0"/>
              <a:t>Chap 1 : Java Fundamentals</a:t>
            </a:r>
            <a:endParaRPr lang="en-IN" sz="4800" dirty="0"/>
          </a:p>
        </p:txBody>
      </p:sp>
    </p:spTree>
    <p:extLst>
      <p:ext uri="{BB962C8B-B14F-4D97-AF65-F5344CB8AC3E}">
        <p14:creationId xmlns:p14="http://schemas.microsoft.com/office/powerpoint/2010/main" val="288344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2077" y="625445"/>
            <a:ext cx="9882260" cy="5218402"/>
          </a:xfrm>
          <a:prstGeom prst="rect">
            <a:avLst/>
          </a:prstGeom>
        </p:spPr>
      </p:pic>
    </p:spTree>
    <p:extLst>
      <p:ext uri="{BB962C8B-B14F-4D97-AF65-F5344CB8AC3E}">
        <p14:creationId xmlns:p14="http://schemas.microsoft.com/office/powerpoint/2010/main" val="249866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8605" y="238904"/>
            <a:ext cx="8775031" cy="6461154"/>
          </a:xfrm>
          <a:prstGeom prst="rect">
            <a:avLst/>
          </a:prstGeom>
        </p:spPr>
      </p:pic>
    </p:spTree>
    <p:extLst>
      <p:ext uri="{BB962C8B-B14F-4D97-AF65-F5344CB8AC3E}">
        <p14:creationId xmlns:p14="http://schemas.microsoft.com/office/powerpoint/2010/main" val="390846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524" y="483177"/>
            <a:ext cx="9054754" cy="5784620"/>
          </a:xfrm>
          <a:prstGeom prst="rect">
            <a:avLst/>
          </a:prstGeom>
        </p:spPr>
      </p:pic>
    </p:spTree>
    <p:extLst>
      <p:ext uri="{BB962C8B-B14F-4D97-AF65-F5344CB8AC3E}">
        <p14:creationId xmlns:p14="http://schemas.microsoft.com/office/powerpoint/2010/main" val="3779014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29481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Java is a programming language and a platform. </a:t>
            </a:r>
          </a:p>
          <a:p>
            <a:pPr marL="285750" indent="-285750">
              <a:lnSpc>
                <a:spcPct val="150000"/>
              </a:lnSpc>
              <a:buFont typeface="Arial" panose="020B0604020202020204" pitchFamily="34" charset="0"/>
              <a:buChar char="•"/>
            </a:pPr>
            <a:r>
              <a:rPr lang="en-US" dirty="0"/>
              <a:t>Java is a high level, robust, object-oriented and secure programming language.</a:t>
            </a:r>
          </a:p>
          <a:p>
            <a:pPr marL="285750" indent="-285750">
              <a:lnSpc>
                <a:spcPct val="150000"/>
              </a:lnSpc>
              <a:buFont typeface="Arial" panose="020B0604020202020204" pitchFamily="34" charset="0"/>
              <a:buChar char="•"/>
            </a:pPr>
            <a:r>
              <a:rPr lang="en-US" dirty="0"/>
              <a:t>Java was developed by Sun Microsystems (which is now the subsidiary of Oracle) in the year 1995. </a:t>
            </a:r>
          </a:p>
          <a:p>
            <a:pPr marL="285750" indent="-285750">
              <a:lnSpc>
                <a:spcPct val="150000"/>
              </a:lnSpc>
              <a:buFont typeface="Arial" panose="020B0604020202020204" pitchFamily="34" charset="0"/>
              <a:buChar char="•"/>
            </a:pPr>
            <a:r>
              <a:rPr lang="en-US" dirty="0"/>
              <a:t>James Gosling is known as the father of Java. </a:t>
            </a:r>
          </a:p>
          <a:p>
            <a:pPr marL="285750" indent="-285750">
              <a:lnSpc>
                <a:spcPct val="150000"/>
              </a:lnSpc>
              <a:buFont typeface="Arial" panose="020B0604020202020204" pitchFamily="34" charset="0"/>
              <a:buChar char="•"/>
            </a:pPr>
            <a:r>
              <a:rPr lang="en-US" dirty="0"/>
              <a:t>Before Java, its name was Oak. Since Oak was already a registered company, so James Gosling and his team changed the name from Oak to Java.</a:t>
            </a:r>
          </a:p>
        </p:txBody>
      </p:sp>
    </p:spTree>
    <p:extLst>
      <p:ext uri="{BB962C8B-B14F-4D97-AF65-F5344CB8AC3E}">
        <p14:creationId xmlns:p14="http://schemas.microsoft.com/office/powerpoint/2010/main" val="435103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54411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There are mainly 4 types of applications that can be created using Java programming:</a:t>
            </a:r>
          </a:p>
          <a:p>
            <a:pPr>
              <a:lnSpc>
                <a:spcPct val="150000"/>
              </a:lnSpc>
            </a:pPr>
            <a:r>
              <a:rPr lang="en-US" b="1" dirty="0"/>
              <a:t>1) Standalone Application :</a:t>
            </a:r>
            <a:r>
              <a:rPr lang="en-US" dirty="0"/>
              <a:t> Also known as desktop applications or window-based applications are traditional software that we need to install on every machine. Examples of standalone application are Media player, antivirus, etc. AWT and Swing are used in Java for creating standalone applications.</a:t>
            </a:r>
          </a:p>
          <a:p>
            <a:pPr>
              <a:lnSpc>
                <a:spcPct val="150000"/>
              </a:lnSpc>
            </a:pPr>
            <a:r>
              <a:rPr lang="en-US" b="1" dirty="0"/>
              <a:t>2) Web Application : </a:t>
            </a:r>
            <a:r>
              <a:rPr lang="en-US" dirty="0"/>
              <a:t>An application that runs on the server side and creates a dynamic page is called a web application. Currently, Servlet, JSP, Struts, Spring, Hibernate, JSF, etc. technologies are used for creating web applications in Java.</a:t>
            </a:r>
          </a:p>
          <a:p>
            <a:pPr>
              <a:lnSpc>
                <a:spcPct val="150000"/>
              </a:lnSpc>
            </a:pPr>
            <a:r>
              <a:rPr lang="en-US" b="1" dirty="0"/>
              <a:t>3) Enterprise Application : </a:t>
            </a:r>
            <a:r>
              <a:rPr lang="en-US" dirty="0"/>
              <a:t>An application that is distributed in nature, such as banking applications, etc. is called an enterprise application. It has advantages like high-level security, load balancing, and clustering. In Java, EJB is used for creating enterprise applications.</a:t>
            </a:r>
          </a:p>
          <a:p>
            <a:pPr>
              <a:lnSpc>
                <a:spcPct val="150000"/>
              </a:lnSpc>
            </a:pPr>
            <a:r>
              <a:rPr lang="en-US" b="1" dirty="0"/>
              <a:t>4) Mobile Application : </a:t>
            </a:r>
            <a:r>
              <a:rPr lang="en-US" dirty="0"/>
              <a:t>An application which is created for mobile devices is called a mobile application. Currently, Android and Java ME are used for creating mobile applications.</a:t>
            </a:r>
          </a:p>
        </p:txBody>
      </p:sp>
    </p:spTree>
    <p:extLst>
      <p:ext uri="{BB962C8B-B14F-4D97-AF65-F5344CB8AC3E}">
        <p14:creationId xmlns:p14="http://schemas.microsoft.com/office/powerpoint/2010/main" val="3085009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1" y="71527"/>
            <a:ext cx="7597833" cy="6393673"/>
          </a:xfrm>
          <a:prstGeom prst="rect">
            <a:avLst/>
          </a:prstGeom>
          <a:noFill/>
        </p:spPr>
        <p:txBody>
          <a:bodyPr wrap="square" rtlCol="0">
            <a:spAutoFit/>
          </a:bodyPr>
          <a:lstStyle/>
          <a:p>
            <a:pPr algn="ctr">
              <a:lnSpc>
                <a:spcPct val="150000"/>
              </a:lnSpc>
            </a:pPr>
            <a:r>
              <a:rPr lang="en-US" sz="1730" b="1" u="sng" dirty="0"/>
              <a:t>Features of Java</a:t>
            </a:r>
          </a:p>
          <a:p>
            <a:pPr marL="342900" indent="-342900">
              <a:lnSpc>
                <a:spcPct val="150000"/>
              </a:lnSpc>
              <a:buFont typeface="+mj-lt"/>
              <a:buAutoNum type="arabicParenR"/>
            </a:pPr>
            <a:r>
              <a:rPr lang="en-US" sz="1730" b="1" dirty="0"/>
              <a:t>Simple - (No pointers, no operator overloading, no garbage collection, no multiple inheritance)</a:t>
            </a:r>
          </a:p>
          <a:p>
            <a:pPr marL="342900" indent="-342900">
              <a:lnSpc>
                <a:spcPct val="150000"/>
              </a:lnSpc>
              <a:buFont typeface="+mj-lt"/>
              <a:buAutoNum type="arabicParenR"/>
            </a:pPr>
            <a:r>
              <a:rPr lang="en-US" sz="1730" b="1" dirty="0"/>
              <a:t>Object-Oriented</a:t>
            </a:r>
          </a:p>
          <a:p>
            <a:pPr marL="342900" indent="-342900">
              <a:lnSpc>
                <a:spcPct val="150000"/>
              </a:lnSpc>
              <a:buFont typeface="+mj-lt"/>
              <a:buAutoNum type="arabicParenR"/>
            </a:pPr>
            <a:r>
              <a:rPr lang="en-US" sz="1730" b="1" dirty="0"/>
              <a:t>Portable - (bytecode)</a:t>
            </a:r>
          </a:p>
          <a:p>
            <a:pPr marL="342900" indent="-342900">
              <a:lnSpc>
                <a:spcPct val="150000"/>
              </a:lnSpc>
              <a:buFont typeface="+mj-lt"/>
              <a:buAutoNum type="arabicParenR"/>
            </a:pPr>
            <a:r>
              <a:rPr lang="en-US" sz="1730" b="1" dirty="0"/>
              <a:t>Platform independent - (bytecode)</a:t>
            </a:r>
          </a:p>
          <a:p>
            <a:pPr marL="342900" indent="-342900">
              <a:lnSpc>
                <a:spcPct val="150000"/>
              </a:lnSpc>
              <a:buFont typeface="+mj-lt"/>
              <a:buAutoNum type="arabicParenR"/>
            </a:pPr>
            <a:r>
              <a:rPr lang="en-US" sz="1730" b="1" dirty="0"/>
              <a:t>Secured - (no explicit pointer)</a:t>
            </a:r>
          </a:p>
          <a:p>
            <a:pPr marL="342900" indent="-342900">
              <a:lnSpc>
                <a:spcPct val="150000"/>
              </a:lnSpc>
              <a:buFont typeface="+mj-lt"/>
              <a:buAutoNum type="arabicParenR"/>
            </a:pPr>
            <a:r>
              <a:rPr lang="en-US" sz="1730" b="1" dirty="0"/>
              <a:t>Robust - (strong MM </a:t>
            </a:r>
            <a:r>
              <a:rPr lang="en-US" sz="1730" b="1" dirty="0" err="1"/>
              <a:t>Mgmt</a:t>
            </a:r>
            <a:r>
              <a:rPr lang="en-US" sz="1730" b="1" dirty="0"/>
              <a:t>, Exception Handling, Auto Garbage Collection, no pointers)</a:t>
            </a:r>
          </a:p>
          <a:p>
            <a:pPr marL="342900" indent="-342900">
              <a:lnSpc>
                <a:spcPct val="150000"/>
              </a:lnSpc>
              <a:buFont typeface="+mj-lt"/>
              <a:buAutoNum type="arabicParenR"/>
            </a:pPr>
            <a:r>
              <a:rPr lang="en-US" sz="1730" b="1" dirty="0"/>
              <a:t>Architecture neutral - (bytecode, fixed size of primitive datatypes)</a:t>
            </a:r>
          </a:p>
          <a:p>
            <a:pPr marL="342900" indent="-342900">
              <a:lnSpc>
                <a:spcPct val="150000"/>
              </a:lnSpc>
              <a:buFont typeface="+mj-lt"/>
              <a:buAutoNum type="arabicParenR"/>
            </a:pPr>
            <a:r>
              <a:rPr lang="en-US" sz="1730" b="1" dirty="0"/>
              <a:t>Interpreted</a:t>
            </a:r>
          </a:p>
          <a:p>
            <a:pPr marL="342900" indent="-342900">
              <a:lnSpc>
                <a:spcPct val="150000"/>
              </a:lnSpc>
              <a:buFont typeface="+mj-lt"/>
              <a:buAutoNum type="arabicParenR"/>
            </a:pPr>
            <a:r>
              <a:rPr lang="en-US" sz="1730" b="1" dirty="0"/>
              <a:t>High Performance</a:t>
            </a:r>
          </a:p>
          <a:p>
            <a:pPr marL="342900" indent="-342900">
              <a:lnSpc>
                <a:spcPct val="150000"/>
              </a:lnSpc>
              <a:buFont typeface="+mj-lt"/>
              <a:buAutoNum type="arabicParenR"/>
            </a:pPr>
            <a:r>
              <a:rPr lang="en-US" sz="1730" b="1" dirty="0"/>
              <a:t> Multithreaded</a:t>
            </a:r>
          </a:p>
          <a:p>
            <a:pPr marL="342900" indent="-342900">
              <a:lnSpc>
                <a:spcPct val="150000"/>
              </a:lnSpc>
              <a:buFont typeface="+mj-lt"/>
              <a:buAutoNum type="arabicParenR"/>
            </a:pPr>
            <a:r>
              <a:rPr lang="en-US" sz="1730" b="1" dirty="0"/>
              <a:t> Distributed - (helps to create distributed </a:t>
            </a:r>
            <a:r>
              <a:rPr lang="en-US" sz="1730" b="1" dirty="0" err="1"/>
              <a:t>applns</a:t>
            </a:r>
            <a:r>
              <a:rPr lang="en-US" sz="1730" b="1" dirty="0"/>
              <a:t> using RMI &amp; EJB)</a:t>
            </a:r>
          </a:p>
          <a:p>
            <a:pPr marL="342900" indent="-342900">
              <a:lnSpc>
                <a:spcPct val="150000"/>
              </a:lnSpc>
              <a:buFont typeface="+mj-lt"/>
              <a:buAutoNum type="arabicParenR"/>
            </a:pPr>
            <a:r>
              <a:rPr lang="en-US" sz="1730" b="1" dirty="0"/>
              <a:t> Dynamic - (uses JIT)</a:t>
            </a:r>
          </a:p>
          <a:p>
            <a:pPr marL="342900" indent="-342900">
              <a:lnSpc>
                <a:spcPct val="150000"/>
              </a:lnSpc>
              <a:buFont typeface="+mj-lt"/>
              <a:buAutoNum type="arabicParenR"/>
            </a:pPr>
            <a:r>
              <a:rPr lang="en-US" sz="1730" b="1" dirty="0"/>
              <a:t> Garbage Collected</a:t>
            </a:r>
          </a:p>
        </p:txBody>
      </p:sp>
      <p:pic>
        <p:nvPicPr>
          <p:cNvPr id="1026" name="Picture 2" descr="Java Features">
            <a:extLst>
              <a:ext uri="{FF2B5EF4-FFF2-40B4-BE49-F238E27FC236}">
                <a16:creationId xmlns:a16="http://schemas.microsoft.com/office/drawing/2014/main" id="{CA5A0821-9E59-CAD0-A95B-ADC76285D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1148727"/>
            <a:ext cx="4762500"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42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24601" y="1127597"/>
            <a:ext cx="11313459" cy="30008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As the name suggests, Object-Oriented Programming or OOPs refers to languages that use objects in programming. </a:t>
            </a:r>
          </a:p>
          <a:p>
            <a:pPr marL="285750" indent="-285750" algn="just">
              <a:lnSpc>
                <a:spcPct val="150000"/>
              </a:lnSpc>
              <a:buFont typeface="Arial" panose="020B0604020202020204" pitchFamily="34" charset="0"/>
              <a:buChar char="•"/>
            </a:pPr>
            <a:r>
              <a:rPr lang="en-US" dirty="0"/>
              <a:t>Object-oriented programming aims to implement real-world entities like inheritance, hiding, polymorphism, etc. in programming. </a:t>
            </a:r>
          </a:p>
          <a:p>
            <a:pPr marL="285750" indent="-285750" algn="just">
              <a:lnSpc>
                <a:spcPct val="150000"/>
              </a:lnSpc>
              <a:buFont typeface="Arial" panose="020B0604020202020204" pitchFamily="34" charset="0"/>
              <a:buChar char="•"/>
            </a:pPr>
            <a:r>
              <a:rPr lang="en-US" dirty="0"/>
              <a:t>The main aim of OOP is to bind together the data and the functions that operate on them so that no other part of the code can access this data except that function.</a:t>
            </a:r>
          </a:p>
          <a:p>
            <a:pPr marL="285750" indent="-285750" algn="just">
              <a:lnSpc>
                <a:spcPct val="150000"/>
              </a:lnSpc>
              <a:buFont typeface="Arial" panose="020B0604020202020204" pitchFamily="34" charset="0"/>
              <a:buChar char="•"/>
            </a:pPr>
            <a:r>
              <a:rPr lang="en-US" dirty="0"/>
              <a:t>Examples of OOP languages are : C++, Java, Python</a:t>
            </a:r>
          </a:p>
        </p:txBody>
      </p:sp>
      <p:sp>
        <p:nvSpPr>
          <p:cNvPr id="3" name="Title 1"/>
          <p:cNvSpPr>
            <a:spLocks noGrp="1"/>
          </p:cNvSpPr>
          <p:nvPr>
            <p:ph type="title"/>
          </p:nvPr>
        </p:nvSpPr>
        <p:spPr>
          <a:xfrm>
            <a:off x="299258" y="120209"/>
            <a:ext cx="11604568" cy="819129"/>
          </a:xfrm>
        </p:spPr>
        <p:txBody>
          <a:bodyPr/>
          <a:lstStyle/>
          <a:p>
            <a:pPr algn="ctr"/>
            <a:r>
              <a:rPr lang="en-IN" dirty="0"/>
              <a:t>Overview of OOP</a:t>
            </a:r>
          </a:p>
        </p:txBody>
      </p:sp>
    </p:spTree>
    <p:extLst>
      <p:ext uri="{BB962C8B-B14F-4D97-AF65-F5344CB8AC3E}">
        <p14:creationId xmlns:p14="http://schemas.microsoft.com/office/powerpoint/2010/main" val="10464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3455113"/>
          </a:xfrm>
          <a:prstGeom prst="rect">
            <a:avLst/>
          </a:prstGeom>
          <a:noFill/>
        </p:spPr>
        <p:txBody>
          <a:bodyPr wrap="square" rtlCol="0">
            <a:spAutoFit/>
          </a:bodyPr>
          <a:lstStyle/>
          <a:p>
            <a:pPr algn="ctr">
              <a:lnSpc>
                <a:spcPct val="150000"/>
              </a:lnSpc>
            </a:pPr>
            <a:r>
              <a:rPr lang="en-US" sz="2000" b="1" u="sng" dirty="0"/>
              <a:t>Basic concepts of OOPs are:</a:t>
            </a:r>
          </a:p>
          <a:p>
            <a:pPr marL="342900" indent="-342900">
              <a:lnSpc>
                <a:spcPct val="150000"/>
              </a:lnSpc>
              <a:buFont typeface="+mj-lt"/>
              <a:buAutoNum type="arabicParenR"/>
            </a:pPr>
            <a:endParaRPr lang="en-US" sz="2000" b="1" dirty="0"/>
          </a:p>
          <a:p>
            <a:pPr marL="342900" indent="-342900">
              <a:lnSpc>
                <a:spcPct val="150000"/>
              </a:lnSpc>
              <a:buFont typeface="+mj-lt"/>
              <a:buAutoNum type="arabicParenR"/>
            </a:pPr>
            <a:r>
              <a:rPr lang="en-US" b="1" dirty="0"/>
              <a:t>Object</a:t>
            </a:r>
          </a:p>
          <a:p>
            <a:pPr marL="342900" indent="-342900">
              <a:lnSpc>
                <a:spcPct val="150000"/>
              </a:lnSpc>
              <a:buFont typeface="+mj-lt"/>
              <a:buAutoNum type="arabicParenR"/>
            </a:pPr>
            <a:r>
              <a:rPr lang="en-US" b="1" dirty="0"/>
              <a:t>Class</a:t>
            </a:r>
          </a:p>
          <a:p>
            <a:pPr marL="342900" indent="-342900">
              <a:lnSpc>
                <a:spcPct val="150000"/>
              </a:lnSpc>
              <a:buFont typeface="+mj-lt"/>
              <a:buAutoNum type="arabicParenR"/>
            </a:pPr>
            <a:r>
              <a:rPr lang="en-US" b="1" dirty="0"/>
              <a:t>Inheritance</a:t>
            </a:r>
          </a:p>
          <a:p>
            <a:pPr marL="342900" indent="-342900">
              <a:lnSpc>
                <a:spcPct val="150000"/>
              </a:lnSpc>
              <a:buFont typeface="+mj-lt"/>
              <a:buAutoNum type="arabicParenR"/>
            </a:pPr>
            <a:r>
              <a:rPr lang="en-US" b="1" dirty="0"/>
              <a:t>Polymorphism</a:t>
            </a:r>
          </a:p>
          <a:p>
            <a:pPr marL="342900" indent="-342900">
              <a:lnSpc>
                <a:spcPct val="150000"/>
              </a:lnSpc>
              <a:buFont typeface="+mj-lt"/>
              <a:buAutoNum type="arabicParenR"/>
            </a:pPr>
            <a:r>
              <a:rPr lang="en-US" b="1" dirty="0"/>
              <a:t>Abstraction</a:t>
            </a:r>
          </a:p>
          <a:p>
            <a:pPr marL="342900" indent="-342900">
              <a:lnSpc>
                <a:spcPct val="150000"/>
              </a:lnSpc>
              <a:buFont typeface="+mj-lt"/>
              <a:buAutoNum type="arabicParenR"/>
            </a:pPr>
            <a:r>
              <a:rPr lang="en-US" b="1" dirty="0"/>
              <a:t>Encapsulation</a:t>
            </a:r>
          </a:p>
        </p:txBody>
      </p:sp>
    </p:spTree>
    <p:extLst>
      <p:ext uri="{BB962C8B-B14F-4D97-AF65-F5344CB8AC3E}">
        <p14:creationId xmlns:p14="http://schemas.microsoft.com/office/powerpoint/2010/main" val="9157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F4E33F8-ECC2-0FAC-639A-A5748016380B}"/>
              </a:ext>
            </a:extLst>
          </p:cNvPr>
          <p:cNvGraphicFramePr>
            <a:graphicFrameLocks noGrp="1"/>
          </p:cNvGraphicFramePr>
          <p:nvPr/>
        </p:nvGraphicFramePr>
        <p:xfrm>
          <a:off x="0" y="0"/>
          <a:ext cx="12192000" cy="6858005"/>
        </p:xfrm>
        <a:graphic>
          <a:graphicData uri="http://schemas.openxmlformats.org/drawingml/2006/table">
            <a:tbl>
              <a:tblPr firstRow="1" bandRow="1">
                <a:tableStyleId>{775DCB02-9BB8-47FD-8907-85C794F793BA}</a:tableStyleId>
              </a:tblPr>
              <a:tblGrid>
                <a:gridCol w="5844382">
                  <a:extLst>
                    <a:ext uri="{9D8B030D-6E8A-4147-A177-3AD203B41FA5}">
                      <a16:colId xmlns:a16="http://schemas.microsoft.com/office/drawing/2014/main" val="1590239175"/>
                    </a:ext>
                  </a:extLst>
                </a:gridCol>
                <a:gridCol w="6347618">
                  <a:extLst>
                    <a:ext uri="{9D8B030D-6E8A-4147-A177-3AD203B41FA5}">
                      <a16:colId xmlns:a16="http://schemas.microsoft.com/office/drawing/2014/main" val="1089879539"/>
                    </a:ext>
                  </a:extLst>
                </a:gridCol>
              </a:tblGrid>
              <a:tr h="488964">
                <a:tc>
                  <a:txBody>
                    <a:bodyPr/>
                    <a:lstStyle/>
                    <a:p>
                      <a:pPr algn="ctr"/>
                      <a:r>
                        <a:rPr lang="en-US" dirty="0"/>
                        <a:t>C++</a:t>
                      </a:r>
                      <a:endParaRPr lang="en-IN" dirty="0"/>
                    </a:p>
                  </a:txBody>
                  <a:tcPr/>
                </a:tc>
                <a:tc>
                  <a:txBody>
                    <a:bodyPr/>
                    <a:lstStyle/>
                    <a:p>
                      <a:pPr algn="ctr"/>
                      <a:r>
                        <a:rPr lang="en-US" dirty="0"/>
                        <a:t>Java</a:t>
                      </a:r>
                      <a:endParaRPr lang="en-IN" dirty="0"/>
                    </a:p>
                  </a:txBody>
                  <a:tcPr/>
                </a:tc>
                <a:extLst>
                  <a:ext uri="{0D108BD9-81ED-4DB2-BD59-A6C34878D82A}">
                    <a16:rowId xmlns:a16="http://schemas.microsoft.com/office/drawing/2014/main" val="3332767535"/>
                  </a:ext>
                </a:extLst>
              </a:tr>
              <a:tr h="957127">
                <a:tc>
                  <a:txBody>
                    <a:bodyPr/>
                    <a:lstStyle/>
                    <a:p>
                      <a:r>
                        <a:rPr lang="en-US" dirty="0"/>
                        <a:t>It is object oriented but not purely. That is a program can be written in C++ without using classes and objects.</a:t>
                      </a:r>
                      <a:endParaRPr lang="en-IN" dirty="0"/>
                    </a:p>
                  </a:txBody>
                  <a:tcPr/>
                </a:tc>
                <a:tc>
                  <a:txBody>
                    <a:bodyPr/>
                    <a:lstStyle/>
                    <a:p>
                      <a:r>
                        <a:rPr lang="en-US" dirty="0"/>
                        <a:t>It is purely object oriented that is no program can be written without classes and objects.</a:t>
                      </a:r>
                      <a:endParaRPr lang="en-IN" dirty="0"/>
                    </a:p>
                  </a:txBody>
                  <a:tcPr/>
                </a:tc>
                <a:extLst>
                  <a:ext uri="{0D108BD9-81ED-4DB2-BD59-A6C34878D82A}">
                    <a16:rowId xmlns:a16="http://schemas.microsoft.com/office/drawing/2014/main" val="5685411"/>
                  </a:ext>
                </a:extLst>
              </a:tr>
              <a:tr h="488964">
                <a:tc>
                  <a:txBody>
                    <a:bodyPr/>
                    <a:lstStyle/>
                    <a:p>
                      <a:r>
                        <a:rPr lang="en-US" dirty="0"/>
                        <a:t>C++ is platform dependent</a:t>
                      </a:r>
                      <a:endParaRPr lang="en-IN" dirty="0"/>
                    </a:p>
                  </a:txBody>
                  <a:tcPr/>
                </a:tc>
                <a:tc>
                  <a:txBody>
                    <a:bodyPr/>
                    <a:lstStyle/>
                    <a:p>
                      <a:r>
                        <a:rPr lang="en-US" dirty="0"/>
                        <a:t>Java is platform independent</a:t>
                      </a:r>
                      <a:endParaRPr lang="en-IN" dirty="0"/>
                    </a:p>
                  </a:txBody>
                  <a:tcPr/>
                </a:tc>
                <a:extLst>
                  <a:ext uri="{0D108BD9-81ED-4DB2-BD59-A6C34878D82A}">
                    <a16:rowId xmlns:a16="http://schemas.microsoft.com/office/drawing/2014/main" val="3750507910"/>
                  </a:ext>
                </a:extLst>
              </a:tr>
              <a:tr h="488964">
                <a:tc>
                  <a:txBody>
                    <a:bodyPr/>
                    <a:lstStyle/>
                    <a:p>
                      <a:r>
                        <a:rPr lang="en-US" sz="1800" b="0" i="0" kern="1200" dirty="0">
                          <a:solidFill>
                            <a:schemeClr val="dk1"/>
                          </a:solidFill>
                          <a:effectLst/>
                          <a:latin typeface="+mn-lt"/>
                          <a:ea typeface="+mn-ea"/>
                          <a:cs typeface="+mn-cs"/>
                        </a:rPr>
                        <a:t>C++ supports the </a:t>
                      </a:r>
                      <a:r>
                        <a:rPr lang="en-US" sz="1800" b="0" i="0" u="none" strike="noStrike" kern="1200" dirty="0">
                          <a:solidFill>
                            <a:schemeClr val="dk1"/>
                          </a:solidFill>
                          <a:effectLst/>
                          <a:latin typeface="+mn-lt"/>
                          <a:ea typeface="+mn-ea"/>
                          <a:cs typeface="+mn-cs"/>
                        </a:rPr>
                        <a:t>goto</a:t>
                      </a:r>
                      <a:r>
                        <a:rPr lang="en-US" sz="1800" b="0" i="0" kern="1200" dirty="0">
                          <a:solidFill>
                            <a:schemeClr val="dk1"/>
                          </a:solidFill>
                          <a:effectLst/>
                          <a:latin typeface="+mn-lt"/>
                          <a:ea typeface="+mn-ea"/>
                          <a:cs typeface="+mn-cs"/>
                        </a:rPr>
                        <a:t> statement.</a:t>
                      </a:r>
                      <a:endParaRPr lang="en-IN" dirty="0"/>
                    </a:p>
                  </a:txBody>
                  <a:tcPr/>
                </a:tc>
                <a:tc>
                  <a:txBody>
                    <a:bodyPr/>
                    <a:lstStyle/>
                    <a:p>
                      <a:r>
                        <a:rPr lang="en-US" sz="1800" b="0" i="0" kern="1200" dirty="0">
                          <a:solidFill>
                            <a:schemeClr val="dk1"/>
                          </a:solidFill>
                          <a:effectLst/>
                          <a:latin typeface="+mn-lt"/>
                          <a:ea typeface="+mn-ea"/>
                          <a:cs typeface="+mn-cs"/>
                        </a:rPr>
                        <a:t>Java doesn’t support the </a:t>
                      </a:r>
                      <a:r>
                        <a:rPr lang="en-US" sz="1800" b="0" i="0" u="none" strike="noStrike" kern="1200" dirty="0">
                          <a:solidFill>
                            <a:schemeClr val="dk1"/>
                          </a:solidFill>
                          <a:effectLst/>
                          <a:latin typeface="+mn-lt"/>
                          <a:ea typeface="+mn-ea"/>
                          <a:cs typeface="+mn-cs"/>
                        </a:rPr>
                        <a:t>goto</a:t>
                      </a:r>
                      <a:r>
                        <a:rPr lang="en-US" sz="1800" b="0" i="0" kern="1200" dirty="0">
                          <a:solidFill>
                            <a:schemeClr val="dk1"/>
                          </a:solidFill>
                          <a:effectLst/>
                          <a:latin typeface="+mn-lt"/>
                          <a:ea typeface="+mn-ea"/>
                          <a:cs typeface="+mn-cs"/>
                        </a:rPr>
                        <a:t> statement.</a:t>
                      </a:r>
                      <a:endParaRPr lang="en-IN" dirty="0"/>
                    </a:p>
                  </a:txBody>
                  <a:tcPr/>
                </a:tc>
                <a:extLst>
                  <a:ext uri="{0D108BD9-81ED-4DB2-BD59-A6C34878D82A}">
                    <a16:rowId xmlns:a16="http://schemas.microsoft.com/office/drawing/2014/main" val="2975379732"/>
                  </a:ext>
                </a:extLst>
              </a:tr>
              <a:tr h="669989">
                <a:tc>
                  <a:txBody>
                    <a:bodyPr/>
                    <a:lstStyle/>
                    <a:p>
                      <a:r>
                        <a:rPr lang="en-US" sz="1800" b="0" i="0" kern="1200" dirty="0">
                          <a:solidFill>
                            <a:schemeClr val="dk1"/>
                          </a:solidFill>
                          <a:effectLst/>
                          <a:latin typeface="+mn-lt"/>
                          <a:ea typeface="+mn-ea"/>
                          <a:cs typeface="+mn-cs"/>
                        </a:rPr>
                        <a:t>C++ supports p</a:t>
                      </a:r>
                      <a:r>
                        <a:rPr lang="en-US" sz="1800" b="0" i="0" u="none" strike="noStrike" kern="1200" dirty="0">
                          <a:solidFill>
                            <a:schemeClr val="dk1"/>
                          </a:solidFill>
                          <a:effectLst/>
                          <a:latin typeface="+mn-lt"/>
                          <a:ea typeface="+mn-ea"/>
                          <a:cs typeface="+mn-cs"/>
                        </a:rPr>
                        <a:t>ointers</a:t>
                      </a:r>
                      <a:r>
                        <a:rPr lang="en-US" sz="1800" b="0" i="0" kern="1200" dirty="0">
                          <a:solidFill>
                            <a:schemeClr val="dk1"/>
                          </a:solidFill>
                          <a:effectLst/>
                          <a:latin typeface="+mn-lt"/>
                          <a:ea typeface="+mn-ea"/>
                          <a:cs typeface="+mn-cs"/>
                        </a:rPr>
                        <a:t>. This makes program system dependent.</a:t>
                      </a:r>
                      <a:endParaRPr lang="en-IN" dirty="0"/>
                    </a:p>
                  </a:txBody>
                  <a:tcPr/>
                </a:tc>
                <a:tc>
                  <a:txBody>
                    <a:bodyPr/>
                    <a:lstStyle/>
                    <a:p>
                      <a:r>
                        <a:rPr lang="en-US" dirty="0"/>
                        <a:t>Java doesn’t support pointers to avoid platform dependency.</a:t>
                      </a:r>
                      <a:endParaRPr lang="en-IN" dirty="0"/>
                    </a:p>
                  </a:txBody>
                  <a:tcPr/>
                </a:tc>
                <a:extLst>
                  <a:ext uri="{0D108BD9-81ED-4DB2-BD59-A6C34878D82A}">
                    <a16:rowId xmlns:a16="http://schemas.microsoft.com/office/drawing/2014/main" val="290915120"/>
                  </a:ext>
                </a:extLst>
              </a:tr>
              <a:tr h="957127">
                <a:tc>
                  <a:txBody>
                    <a:bodyPr/>
                    <a:lstStyle/>
                    <a:p>
                      <a:r>
                        <a:rPr lang="en-US" dirty="0"/>
                        <a:t>C++ supports multiple and hybrid inheritance</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Java does not support multiple and hybrid inheritance. A slight implementation of the same can be done using a special feature called as Interface.</a:t>
                      </a:r>
                      <a:endParaRPr lang="en-IN" dirty="0"/>
                    </a:p>
                  </a:txBody>
                  <a:tcPr/>
                </a:tc>
                <a:extLst>
                  <a:ext uri="{0D108BD9-81ED-4DB2-BD59-A6C34878D82A}">
                    <a16:rowId xmlns:a16="http://schemas.microsoft.com/office/drawing/2014/main" val="717064570"/>
                  </a:ext>
                </a:extLst>
              </a:tr>
              <a:tr h="488964">
                <a:tc>
                  <a:txBody>
                    <a:bodyPr/>
                    <a:lstStyle/>
                    <a:p>
                      <a:r>
                        <a:rPr lang="en-US" dirty="0"/>
                        <a:t>Supports operator overloading</a:t>
                      </a:r>
                      <a:endParaRPr lang="en-IN" dirty="0"/>
                    </a:p>
                  </a:txBody>
                  <a:tcPr/>
                </a:tc>
                <a:tc>
                  <a:txBody>
                    <a:bodyPr/>
                    <a:lstStyle/>
                    <a:p>
                      <a:r>
                        <a:rPr lang="en-US" dirty="0"/>
                        <a:t>Does not allow operator overloading</a:t>
                      </a:r>
                      <a:endParaRPr lang="en-IN" dirty="0"/>
                    </a:p>
                  </a:txBody>
                  <a:tcPr/>
                </a:tc>
                <a:extLst>
                  <a:ext uri="{0D108BD9-81ED-4DB2-BD59-A6C34878D82A}">
                    <a16:rowId xmlns:a16="http://schemas.microsoft.com/office/drawing/2014/main" val="1477311049"/>
                  </a:ext>
                </a:extLst>
              </a:tr>
              <a:tr h="669989">
                <a:tc>
                  <a:txBody>
                    <a:bodyPr/>
                    <a:lstStyle/>
                    <a:p>
                      <a:r>
                        <a:rPr lang="en-US" dirty="0"/>
                        <a:t>Supports 3 access specifiers : public, protected and private</a:t>
                      </a:r>
                      <a:endParaRPr lang="en-IN" dirty="0"/>
                    </a:p>
                  </a:txBody>
                  <a:tcPr/>
                </a:tc>
                <a:tc>
                  <a:txBody>
                    <a:bodyPr/>
                    <a:lstStyle/>
                    <a:p>
                      <a:r>
                        <a:rPr lang="en-US" dirty="0"/>
                        <a:t>Supports 5 access specifiers : public, protected, private, default and private protected</a:t>
                      </a:r>
                      <a:endParaRPr lang="en-IN" dirty="0"/>
                    </a:p>
                  </a:txBody>
                  <a:tcPr/>
                </a:tc>
                <a:extLst>
                  <a:ext uri="{0D108BD9-81ED-4DB2-BD59-A6C34878D82A}">
                    <a16:rowId xmlns:a16="http://schemas.microsoft.com/office/drawing/2014/main" val="983459847"/>
                  </a:ext>
                </a:extLst>
              </a:tr>
              <a:tr h="669989">
                <a:tc>
                  <a:txBody>
                    <a:bodyPr/>
                    <a:lstStyle/>
                    <a:p>
                      <a:r>
                        <a:rPr lang="en-US" dirty="0"/>
                        <a:t>Destructors are used in C++</a:t>
                      </a:r>
                      <a:endParaRPr lang="en-IN" dirty="0"/>
                    </a:p>
                  </a:txBody>
                  <a:tcPr/>
                </a:tc>
                <a:tc>
                  <a:txBody>
                    <a:bodyPr/>
                    <a:lstStyle/>
                    <a:p>
                      <a:r>
                        <a:rPr lang="en-US" dirty="0"/>
                        <a:t>Java is garbage collected that is the objects are automatically destroyed once their use is over</a:t>
                      </a:r>
                      <a:endParaRPr lang="en-IN" dirty="0"/>
                    </a:p>
                  </a:txBody>
                  <a:tcPr/>
                </a:tc>
                <a:extLst>
                  <a:ext uri="{0D108BD9-81ED-4DB2-BD59-A6C34878D82A}">
                    <a16:rowId xmlns:a16="http://schemas.microsoft.com/office/drawing/2014/main" val="527964896"/>
                  </a:ext>
                </a:extLst>
              </a:tr>
              <a:tr h="488964">
                <a:tc>
                  <a:txBody>
                    <a:bodyPr/>
                    <a:lstStyle/>
                    <a:p>
                      <a:r>
                        <a:rPr lang="en-US" dirty="0"/>
                        <a:t>C++ doesn’t have exception handling</a:t>
                      </a:r>
                      <a:endParaRPr lang="en-IN" dirty="0"/>
                    </a:p>
                  </a:txBody>
                  <a:tcPr/>
                </a:tc>
                <a:tc>
                  <a:txBody>
                    <a:bodyPr/>
                    <a:lstStyle/>
                    <a:p>
                      <a:r>
                        <a:rPr lang="en-US" dirty="0"/>
                        <a:t>Java has exception handling</a:t>
                      </a:r>
                      <a:endParaRPr lang="en-IN" dirty="0"/>
                    </a:p>
                  </a:txBody>
                  <a:tcPr/>
                </a:tc>
                <a:extLst>
                  <a:ext uri="{0D108BD9-81ED-4DB2-BD59-A6C34878D82A}">
                    <a16:rowId xmlns:a16="http://schemas.microsoft.com/office/drawing/2014/main" val="2634983924"/>
                  </a:ext>
                </a:extLst>
              </a:tr>
              <a:tr h="488964">
                <a:tc>
                  <a:txBody>
                    <a:bodyPr/>
                    <a:lstStyle/>
                    <a:p>
                      <a:r>
                        <a:rPr lang="en-US" dirty="0"/>
                        <a:t>Doesn’t support multithreading</a:t>
                      </a:r>
                      <a:endParaRPr lang="en-IN" dirty="0"/>
                    </a:p>
                  </a:txBody>
                  <a:tcPr/>
                </a:tc>
                <a:tc>
                  <a:txBody>
                    <a:bodyPr/>
                    <a:lstStyle/>
                    <a:p>
                      <a:r>
                        <a:rPr lang="en-US" dirty="0"/>
                        <a:t>Supports multithreading</a:t>
                      </a:r>
                      <a:endParaRPr lang="en-IN" dirty="0"/>
                    </a:p>
                  </a:txBody>
                  <a:tcPr/>
                </a:tc>
                <a:extLst>
                  <a:ext uri="{0D108BD9-81ED-4DB2-BD59-A6C34878D82A}">
                    <a16:rowId xmlns:a16="http://schemas.microsoft.com/office/drawing/2014/main" val="3397247682"/>
                  </a:ext>
                </a:extLst>
              </a:tr>
            </a:tbl>
          </a:graphicData>
        </a:graphic>
      </p:graphicFrame>
    </p:spTree>
    <p:extLst>
      <p:ext uri="{BB962C8B-B14F-4D97-AF65-F5344CB8AC3E}">
        <p14:creationId xmlns:p14="http://schemas.microsoft.com/office/powerpoint/2010/main" val="12278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4F4E33F8-ECC2-0FAC-639A-A5748016380B}"/>
              </a:ext>
            </a:extLst>
          </p:cNvPr>
          <p:cNvGraphicFramePr>
            <a:graphicFrameLocks noGrp="1"/>
          </p:cNvGraphicFramePr>
          <p:nvPr/>
        </p:nvGraphicFramePr>
        <p:xfrm>
          <a:off x="0" y="0"/>
          <a:ext cx="12192000" cy="6947424"/>
        </p:xfrm>
        <a:graphic>
          <a:graphicData uri="http://schemas.openxmlformats.org/drawingml/2006/table">
            <a:tbl>
              <a:tblPr firstRow="1" bandRow="1">
                <a:tableStyleId>{775DCB02-9BB8-47FD-8907-85C794F793BA}</a:tableStyleId>
              </a:tblPr>
              <a:tblGrid>
                <a:gridCol w="5844382">
                  <a:extLst>
                    <a:ext uri="{9D8B030D-6E8A-4147-A177-3AD203B41FA5}">
                      <a16:colId xmlns:a16="http://schemas.microsoft.com/office/drawing/2014/main" val="1590239175"/>
                    </a:ext>
                  </a:extLst>
                </a:gridCol>
                <a:gridCol w="6347618">
                  <a:extLst>
                    <a:ext uri="{9D8B030D-6E8A-4147-A177-3AD203B41FA5}">
                      <a16:colId xmlns:a16="http://schemas.microsoft.com/office/drawing/2014/main" val="1089879539"/>
                    </a:ext>
                  </a:extLst>
                </a:gridCol>
              </a:tblGrid>
              <a:tr h="467136">
                <a:tc>
                  <a:txBody>
                    <a:bodyPr/>
                    <a:lstStyle/>
                    <a:p>
                      <a:pPr algn="ctr"/>
                      <a:r>
                        <a:rPr lang="en-US" dirty="0"/>
                        <a:t>C++</a:t>
                      </a:r>
                      <a:endParaRPr lang="en-IN" dirty="0"/>
                    </a:p>
                  </a:txBody>
                  <a:tcPr/>
                </a:tc>
                <a:tc>
                  <a:txBody>
                    <a:bodyPr/>
                    <a:lstStyle/>
                    <a:p>
                      <a:pPr algn="ctr"/>
                      <a:r>
                        <a:rPr lang="en-US" dirty="0"/>
                        <a:t>Java</a:t>
                      </a:r>
                      <a:endParaRPr lang="en-IN" dirty="0"/>
                    </a:p>
                  </a:txBody>
                  <a:tcPr/>
                </a:tc>
                <a:extLst>
                  <a:ext uri="{0D108BD9-81ED-4DB2-BD59-A6C34878D82A}">
                    <a16:rowId xmlns:a16="http://schemas.microsoft.com/office/drawing/2014/main" val="3332767535"/>
                  </a:ext>
                </a:extLst>
              </a:tr>
              <a:tr h="467136">
                <a:tc>
                  <a:txBody>
                    <a:bodyPr/>
                    <a:lstStyle/>
                    <a:p>
                      <a:r>
                        <a:rPr lang="en-US" sz="1800" b="0" i="0" kern="1200" dirty="0">
                          <a:solidFill>
                            <a:schemeClr val="dk1"/>
                          </a:solidFill>
                          <a:effectLst/>
                          <a:latin typeface="+mn-lt"/>
                          <a:ea typeface="+mn-ea"/>
                          <a:cs typeface="+mn-cs"/>
                        </a:rPr>
                        <a:t>C++ uses compiler only. C++ is compiled and run using the compiler which converts source code into machine code so, C++ is platform dependent.</a:t>
                      </a:r>
                      <a:endParaRPr lang="en-IN" dirty="0"/>
                    </a:p>
                  </a:txBody>
                  <a:tcPr/>
                </a:tc>
                <a:tc>
                  <a:txBody>
                    <a:bodyPr/>
                    <a:lstStyle/>
                    <a:p>
                      <a:r>
                        <a:rPr lang="en-US" sz="1800" b="0" i="0" kern="1200" dirty="0">
                          <a:solidFill>
                            <a:schemeClr val="dk1"/>
                          </a:solidFill>
                          <a:effectLst/>
                          <a:latin typeface="+mn-lt"/>
                          <a:ea typeface="+mn-ea"/>
                          <a:cs typeface="+mn-cs"/>
                        </a:rPr>
                        <a:t>Java uses both compiler and interpreter. Java source code is converted into bytecode at compilation time. The interpreter executes this bytecode at runtime and produces output. Java is interpreted that is why it is platform-independent.</a:t>
                      </a:r>
                      <a:endParaRPr lang="en-IN" dirty="0"/>
                    </a:p>
                  </a:txBody>
                  <a:tcPr/>
                </a:tc>
                <a:extLst>
                  <a:ext uri="{0D108BD9-81ED-4DB2-BD59-A6C34878D82A}">
                    <a16:rowId xmlns:a16="http://schemas.microsoft.com/office/drawing/2014/main" val="5685411"/>
                  </a:ext>
                </a:extLst>
              </a:tr>
              <a:tr h="467136">
                <a:tc>
                  <a:txBody>
                    <a:bodyPr/>
                    <a:lstStyle/>
                    <a:p>
                      <a:r>
                        <a:rPr lang="en-US" sz="1800" b="0" i="0" kern="1200" dirty="0">
                          <a:solidFill>
                            <a:schemeClr val="dk1"/>
                          </a:solidFill>
                          <a:effectLst/>
                          <a:latin typeface="+mn-lt"/>
                          <a:ea typeface="+mn-ea"/>
                          <a:cs typeface="+mn-cs"/>
                        </a:rPr>
                        <a:t>C++ supports structures and unions.</a:t>
                      </a:r>
                      <a:endParaRPr lang="en-IN" dirty="0"/>
                    </a:p>
                  </a:txBody>
                  <a:tcPr/>
                </a:tc>
                <a:tc>
                  <a:txBody>
                    <a:bodyPr/>
                    <a:lstStyle/>
                    <a:p>
                      <a:r>
                        <a:rPr lang="en-US" sz="1800" b="0" i="0" kern="1200" dirty="0">
                          <a:solidFill>
                            <a:schemeClr val="dk1"/>
                          </a:solidFill>
                          <a:effectLst/>
                          <a:latin typeface="+mn-lt"/>
                          <a:ea typeface="+mn-ea"/>
                          <a:cs typeface="+mn-cs"/>
                        </a:rPr>
                        <a:t>Java doesn't support structures and unions</a:t>
                      </a:r>
                      <a:endParaRPr lang="en-IN" dirty="0"/>
                    </a:p>
                  </a:txBody>
                  <a:tcPr/>
                </a:tc>
                <a:extLst>
                  <a:ext uri="{0D108BD9-81ED-4DB2-BD59-A6C34878D82A}">
                    <a16:rowId xmlns:a16="http://schemas.microsoft.com/office/drawing/2014/main" val="3750507910"/>
                  </a:ext>
                </a:extLst>
              </a:tr>
              <a:tr h="467136">
                <a:tc>
                  <a:txBody>
                    <a:bodyPr/>
                    <a:lstStyle/>
                    <a:p>
                      <a:r>
                        <a:rPr lang="en-IN" sz="1800" b="0" i="0" kern="1200" dirty="0">
                          <a:solidFill>
                            <a:schemeClr val="dk1"/>
                          </a:solidFill>
                          <a:effectLst/>
                          <a:latin typeface="+mn-lt"/>
                          <a:ea typeface="+mn-ea"/>
                          <a:cs typeface="+mn-cs"/>
                        </a:rPr>
                        <a:t>C++ doesn't support documentation comments.</a:t>
                      </a:r>
                      <a:endParaRPr lang="en-IN" dirty="0"/>
                    </a:p>
                  </a:txBody>
                  <a:tcPr/>
                </a:tc>
                <a:tc>
                  <a:txBody>
                    <a:bodyPr/>
                    <a:lstStyle/>
                    <a:p>
                      <a:r>
                        <a:rPr lang="fr-FR" sz="1800" b="0" i="0" kern="1200" dirty="0">
                          <a:solidFill>
                            <a:schemeClr val="dk1"/>
                          </a:solidFill>
                          <a:effectLst/>
                          <a:latin typeface="+mn-lt"/>
                          <a:ea typeface="+mn-ea"/>
                          <a:cs typeface="+mn-cs"/>
                        </a:rPr>
                        <a:t>Java supports documentation comment (/** ... */) to </a:t>
                      </a:r>
                      <a:r>
                        <a:rPr lang="fr-FR" sz="1800" b="0" i="0" kern="1200" dirty="0" err="1">
                          <a:solidFill>
                            <a:schemeClr val="dk1"/>
                          </a:solidFill>
                          <a:effectLst/>
                          <a:latin typeface="+mn-lt"/>
                          <a:ea typeface="+mn-ea"/>
                          <a:cs typeface="+mn-cs"/>
                        </a:rPr>
                        <a:t>create</a:t>
                      </a:r>
                      <a:r>
                        <a:rPr lang="fr-FR" sz="1800" b="0" i="0" kern="1200" dirty="0">
                          <a:solidFill>
                            <a:schemeClr val="dk1"/>
                          </a:solidFill>
                          <a:effectLst/>
                          <a:latin typeface="+mn-lt"/>
                          <a:ea typeface="+mn-ea"/>
                          <a:cs typeface="+mn-cs"/>
                        </a:rPr>
                        <a:t> documentation for java source code.</a:t>
                      </a:r>
                      <a:endParaRPr lang="en-IN" dirty="0"/>
                    </a:p>
                  </a:txBody>
                  <a:tcPr/>
                </a:tc>
                <a:extLst>
                  <a:ext uri="{0D108BD9-81ED-4DB2-BD59-A6C34878D82A}">
                    <a16:rowId xmlns:a16="http://schemas.microsoft.com/office/drawing/2014/main" val="2975379732"/>
                  </a:ext>
                </a:extLst>
              </a:tr>
              <a:tr h="467136">
                <a:tc>
                  <a:txBody>
                    <a:bodyPr/>
                    <a:lstStyle/>
                    <a:p>
                      <a:r>
                        <a:rPr lang="en-US" dirty="0"/>
                        <a:t>Has header files</a:t>
                      </a:r>
                      <a:endParaRPr lang="en-IN" dirty="0"/>
                    </a:p>
                  </a:txBody>
                  <a:tcPr/>
                </a:tc>
                <a:tc>
                  <a:txBody>
                    <a:bodyPr/>
                    <a:lstStyle/>
                    <a:p>
                      <a:r>
                        <a:rPr lang="en-US" sz="1800" b="0" i="0" kern="1200" dirty="0">
                          <a:solidFill>
                            <a:schemeClr val="dk1"/>
                          </a:solidFill>
                          <a:effectLst/>
                          <a:latin typeface="+mn-lt"/>
                          <a:ea typeface="+mn-ea"/>
                          <a:cs typeface="+mn-cs"/>
                        </a:rPr>
                        <a:t>uses the import keyword to include different classes and methods</a:t>
                      </a:r>
                      <a:endParaRPr lang="en-IN" dirty="0"/>
                    </a:p>
                  </a:txBody>
                  <a:tcPr/>
                </a:tc>
                <a:extLst>
                  <a:ext uri="{0D108BD9-81ED-4DB2-BD59-A6C34878D82A}">
                    <a16:rowId xmlns:a16="http://schemas.microsoft.com/office/drawing/2014/main" val="290915120"/>
                  </a:ext>
                </a:extLst>
              </a:tr>
              <a:tr h="467136">
                <a:tc>
                  <a:txBody>
                    <a:bodyPr/>
                    <a:lstStyle/>
                    <a:p>
                      <a:r>
                        <a:rPr lang="en-US" sz="1800" b="0" i="0" kern="1200" dirty="0">
                          <a:solidFill>
                            <a:schemeClr val="dk1"/>
                          </a:solidFill>
                          <a:effectLst/>
                          <a:latin typeface="+mn-lt"/>
                          <a:ea typeface="+mn-ea"/>
                          <a:cs typeface="+mn-cs"/>
                        </a:rPr>
                        <a:t>mainly used for system programming.</a:t>
                      </a:r>
                      <a:endParaRPr lang="en-IN" dirty="0"/>
                    </a:p>
                  </a:txBody>
                  <a:tcPr/>
                </a:tc>
                <a:tc>
                  <a:txBody>
                    <a:bodyPr/>
                    <a:lstStyle/>
                    <a:p>
                      <a:r>
                        <a:rPr lang="en-US" sz="1800" b="0" i="0" kern="1200" dirty="0">
                          <a:solidFill>
                            <a:schemeClr val="dk1"/>
                          </a:solidFill>
                          <a:effectLst/>
                          <a:latin typeface="+mn-lt"/>
                          <a:ea typeface="+mn-ea"/>
                          <a:cs typeface="+mn-cs"/>
                        </a:rPr>
                        <a:t>mainly used for application programming</a:t>
                      </a:r>
                      <a:endParaRPr lang="en-IN" dirty="0"/>
                    </a:p>
                  </a:txBody>
                  <a:tcPr/>
                </a:tc>
                <a:extLst>
                  <a:ext uri="{0D108BD9-81ED-4DB2-BD59-A6C34878D82A}">
                    <a16:rowId xmlns:a16="http://schemas.microsoft.com/office/drawing/2014/main" val="717064570"/>
                  </a:ext>
                </a:extLst>
              </a:tr>
              <a:tr h="467136">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477311049"/>
                  </a:ext>
                </a:extLst>
              </a:tr>
              <a:tr h="467136">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83459847"/>
                  </a:ext>
                </a:extLst>
              </a:tr>
              <a:tr h="467136">
                <a:tc>
                  <a:txBody>
                    <a:bodyPr/>
                    <a:lstStyle/>
                    <a:p>
                      <a:endParaRPr lang="en-IN" dirty="0"/>
                    </a:p>
                  </a:txBody>
                  <a:tcPr/>
                </a:tc>
                <a:tc>
                  <a:txBody>
                    <a:bodyPr/>
                    <a:lstStyle/>
                    <a:p>
                      <a:endParaRPr lang="en-IN" dirty="0"/>
                    </a:p>
                  </a:txBody>
                  <a:tcPr/>
                </a:tc>
                <a:extLst>
                  <a:ext uri="{0D108BD9-81ED-4DB2-BD59-A6C34878D82A}">
                    <a16:rowId xmlns:a16="http://schemas.microsoft.com/office/drawing/2014/main" val="527964896"/>
                  </a:ext>
                </a:extLst>
              </a:tr>
              <a:tr h="467136">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634983924"/>
                  </a:ext>
                </a:extLst>
              </a:tr>
              <a:tr h="467136">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397247682"/>
                  </a:ext>
                </a:extLst>
              </a:tr>
              <a:tr h="467136">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427045040"/>
                  </a:ext>
                </a:extLst>
              </a:tr>
            </a:tbl>
          </a:graphicData>
        </a:graphic>
      </p:graphicFrame>
    </p:spTree>
    <p:extLst>
      <p:ext uri="{BB962C8B-B14F-4D97-AF65-F5344CB8AC3E}">
        <p14:creationId xmlns:p14="http://schemas.microsoft.com/office/powerpoint/2010/main" val="1580338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Development Kit (JDK)</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977152"/>
            <a:ext cx="5794001" cy="5567083"/>
          </a:xfrm>
        </p:spPr>
        <p:txBody>
          <a:bodyPr>
            <a:normAutofit/>
          </a:bodyPr>
          <a:lstStyle/>
          <a:p>
            <a:pPr algn="just"/>
            <a:r>
              <a:rPr lang="en-US" dirty="0"/>
              <a:t>JDK is an acronym for Java Development Kit. </a:t>
            </a:r>
          </a:p>
          <a:p>
            <a:pPr algn="just"/>
            <a:r>
              <a:rPr lang="en-US" dirty="0"/>
              <a:t>The Java Development Kit (JDK) is a software development environment which is used to develop Java applications and applets. </a:t>
            </a:r>
          </a:p>
          <a:p>
            <a:pPr algn="just"/>
            <a:r>
              <a:rPr lang="en-US" dirty="0"/>
              <a:t>It physically exists. It contains JRE + development tools.</a:t>
            </a:r>
          </a:p>
          <a:p>
            <a:pPr algn="just"/>
            <a:r>
              <a:rPr lang="en-US" dirty="0"/>
              <a:t>The JDK contains a private Java Virtual Machine (JVM) and a few other resources such as an interpreter/loader (java), a compiler (</a:t>
            </a:r>
            <a:r>
              <a:rPr lang="en-US" dirty="0" err="1"/>
              <a:t>javac</a:t>
            </a:r>
            <a:r>
              <a:rPr lang="en-US" dirty="0"/>
              <a:t>), an archiver (jar), a documentation generator (Javadoc), etc. to complete the development of a Java Application.</a:t>
            </a:r>
            <a:endParaRPr lang="en-IN" dirty="0"/>
          </a:p>
        </p:txBody>
      </p:sp>
      <p:pic>
        <p:nvPicPr>
          <p:cNvPr id="4098" name="Picture 2" descr="JDK">
            <a:extLst>
              <a:ext uri="{FF2B5EF4-FFF2-40B4-BE49-F238E27FC236}">
                <a16:creationId xmlns:a16="http://schemas.microsoft.com/office/drawing/2014/main" id="{C5134541-C037-54ED-B244-82431B44A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989" y="2036668"/>
            <a:ext cx="5895975"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645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Runtime Environment (JRE)</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977152"/>
            <a:ext cx="5794001" cy="5567083"/>
          </a:xfrm>
        </p:spPr>
        <p:txBody>
          <a:bodyPr/>
          <a:lstStyle/>
          <a:p>
            <a:pPr algn="just"/>
            <a:r>
              <a:rPr lang="en-US" dirty="0"/>
              <a:t>JRE is an acronym for Java Runtime Environment. </a:t>
            </a:r>
          </a:p>
          <a:p>
            <a:pPr algn="just"/>
            <a:r>
              <a:rPr lang="en-US" dirty="0"/>
              <a:t>It is also written as Java RTE. </a:t>
            </a:r>
          </a:p>
          <a:p>
            <a:pPr algn="just"/>
            <a:r>
              <a:rPr lang="en-US" dirty="0"/>
              <a:t>The Java Runtime Environment is a set of software tools which are used for developing Java applications.</a:t>
            </a:r>
          </a:p>
          <a:p>
            <a:pPr algn="just"/>
            <a:r>
              <a:rPr lang="en-US" dirty="0"/>
              <a:t> It is used to provide the runtime environment. </a:t>
            </a:r>
          </a:p>
          <a:p>
            <a:pPr algn="just"/>
            <a:r>
              <a:rPr lang="en-US" dirty="0"/>
              <a:t>It is the implementation of JVM. </a:t>
            </a:r>
          </a:p>
          <a:p>
            <a:pPr algn="just"/>
            <a:r>
              <a:rPr lang="en-US" dirty="0"/>
              <a:t>It physically exists.</a:t>
            </a:r>
          </a:p>
          <a:p>
            <a:pPr algn="just"/>
            <a:r>
              <a:rPr lang="en-US" dirty="0"/>
              <a:t> It contains a set of libraries + other files that JVM uses at runtime.</a:t>
            </a:r>
          </a:p>
          <a:p>
            <a:pPr algn="just"/>
            <a:r>
              <a:rPr lang="en-US" dirty="0"/>
              <a:t>The implementation of JVM is also actively released by other companies besides Sun Micro Systems.</a:t>
            </a:r>
            <a:endParaRPr lang="en-IN" dirty="0"/>
          </a:p>
        </p:txBody>
      </p:sp>
      <p:pic>
        <p:nvPicPr>
          <p:cNvPr id="3074" name="Picture 2" descr="JRE">
            <a:extLst>
              <a:ext uri="{FF2B5EF4-FFF2-40B4-BE49-F238E27FC236}">
                <a16:creationId xmlns:a16="http://schemas.microsoft.com/office/drawing/2014/main" id="{6C36D32E-2B03-2DD0-0A47-6567E8CF5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307" y="2134721"/>
            <a:ext cx="5895975"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4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Virtual Machine (JVM)</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977152"/>
            <a:ext cx="11636189" cy="5567083"/>
          </a:xfrm>
        </p:spPr>
        <p:txBody>
          <a:bodyPr>
            <a:normAutofit/>
          </a:bodyPr>
          <a:lstStyle/>
          <a:p>
            <a:pPr algn="just"/>
            <a:r>
              <a:rPr lang="en-US" dirty="0"/>
              <a:t>JVM (Java Virtual Machine) is an abstract machine. It is a specification that provides runtime environment in which java bytecode can be executed.</a:t>
            </a:r>
          </a:p>
          <a:p>
            <a:pPr algn="just"/>
            <a:r>
              <a:rPr lang="en-US" dirty="0"/>
              <a:t>JVM is an interpreter. It is the main component of Java that makes java platform independent. </a:t>
            </a:r>
          </a:p>
          <a:p>
            <a:pPr algn="just"/>
            <a:r>
              <a:rPr lang="en-US" dirty="0"/>
              <a:t>It is because the bytecode file can be taken onto any system and the JVM residing in that system will interpret and translate the byte code into machine readable code.</a:t>
            </a:r>
          </a:p>
          <a:p>
            <a:pPr algn="just"/>
            <a:r>
              <a:rPr lang="en-US" dirty="0"/>
              <a:t>The JVM performs following operation: </a:t>
            </a:r>
          </a:p>
          <a:p>
            <a:pPr lvl="1" algn="just"/>
            <a:r>
              <a:rPr lang="fr-FR" dirty="0" err="1"/>
              <a:t>Loads</a:t>
            </a:r>
            <a:r>
              <a:rPr lang="fr-FR" dirty="0"/>
              <a:t> code</a:t>
            </a:r>
          </a:p>
          <a:p>
            <a:pPr lvl="1" algn="just"/>
            <a:r>
              <a:rPr lang="fr-FR" dirty="0" err="1"/>
              <a:t>Verifies</a:t>
            </a:r>
            <a:r>
              <a:rPr lang="fr-FR" dirty="0"/>
              <a:t> code</a:t>
            </a:r>
          </a:p>
          <a:p>
            <a:pPr lvl="1" algn="just"/>
            <a:r>
              <a:rPr lang="fr-FR" dirty="0" err="1"/>
              <a:t>Executes</a:t>
            </a:r>
            <a:r>
              <a:rPr lang="fr-FR" dirty="0"/>
              <a:t> code</a:t>
            </a:r>
          </a:p>
          <a:p>
            <a:pPr lvl="1" algn="just"/>
            <a:r>
              <a:rPr lang="fr-FR" dirty="0" err="1"/>
              <a:t>Provides</a:t>
            </a:r>
            <a:r>
              <a:rPr lang="fr-FR" dirty="0"/>
              <a:t> runtime </a:t>
            </a:r>
            <a:r>
              <a:rPr lang="fr-FR" dirty="0" err="1"/>
              <a:t>environment</a:t>
            </a:r>
            <a:endParaRPr lang="fr-FR" dirty="0"/>
          </a:p>
          <a:p>
            <a:pPr marL="57150" indent="0" algn="just">
              <a:buNone/>
            </a:pPr>
            <a:endParaRPr lang="en-IN" dirty="0"/>
          </a:p>
        </p:txBody>
      </p:sp>
    </p:spTree>
    <p:extLst>
      <p:ext uri="{BB962C8B-B14F-4D97-AF65-F5344CB8AC3E}">
        <p14:creationId xmlns:p14="http://schemas.microsoft.com/office/powerpoint/2010/main" val="233676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Tokens of Java</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977152"/>
            <a:ext cx="11636189" cy="5567083"/>
          </a:xfrm>
        </p:spPr>
        <p:txBody>
          <a:bodyPr>
            <a:normAutofit/>
          </a:bodyPr>
          <a:lstStyle/>
          <a:p>
            <a:pPr algn="just"/>
            <a:r>
              <a:rPr lang="en-US" dirty="0"/>
              <a:t>Character Set</a:t>
            </a:r>
          </a:p>
          <a:p>
            <a:pPr algn="just"/>
            <a:r>
              <a:rPr lang="en-US" dirty="0"/>
              <a:t>Keywords</a:t>
            </a:r>
          </a:p>
          <a:p>
            <a:pPr algn="just"/>
            <a:r>
              <a:rPr lang="en-US" dirty="0"/>
              <a:t>Identifiers</a:t>
            </a:r>
          </a:p>
          <a:p>
            <a:pPr algn="just"/>
            <a:r>
              <a:rPr lang="en-US" dirty="0"/>
              <a:t>Constants &amp; variables</a:t>
            </a:r>
          </a:p>
          <a:p>
            <a:pPr algn="just"/>
            <a:r>
              <a:rPr lang="en-US" dirty="0"/>
              <a:t>Datatypes</a:t>
            </a:r>
          </a:p>
          <a:p>
            <a:pPr algn="just"/>
            <a:r>
              <a:rPr lang="en-US" dirty="0"/>
              <a:t>operators</a:t>
            </a:r>
            <a:endParaRPr lang="en-IN" dirty="0"/>
          </a:p>
        </p:txBody>
      </p:sp>
    </p:spTree>
    <p:extLst>
      <p:ext uri="{BB962C8B-B14F-4D97-AF65-F5344CB8AC3E}">
        <p14:creationId xmlns:p14="http://schemas.microsoft.com/office/powerpoint/2010/main" val="133079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Character Set</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977152"/>
            <a:ext cx="11636189" cy="5567083"/>
          </a:xfrm>
        </p:spPr>
        <p:txBody>
          <a:bodyPr>
            <a:normAutofit/>
          </a:bodyPr>
          <a:lstStyle/>
          <a:p>
            <a:r>
              <a:rPr lang="en-IN" dirty="0"/>
              <a:t>Alphabets: Both lowercase (a, b, c, d, e, etc.) and uppercase (A, B, C, D, E, etc.).</a:t>
            </a:r>
          </a:p>
          <a:p>
            <a:r>
              <a:rPr lang="en-IN" dirty="0"/>
              <a:t>Digits: 0, 1, 2, 3, 4, 5, 6, 7, 8, 9.</a:t>
            </a:r>
          </a:p>
          <a:p>
            <a:r>
              <a:rPr lang="en-IN" dirty="0"/>
              <a:t>Special symbols: _, (, ), {, }, [, ], +, -, *, /, %, !, &amp;, |, ~, ^, &lt;, =, &gt;, $, #, ?, Comma (,), Dot (.), Colon (:), Semi-colon (;), Single quote (‘), Double quote (“), Back slash (\).</a:t>
            </a:r>
          </a:p>
          <a:p>
            <a:r>
              <a:rPr lang="en-IN" dirty="0"/>
              <a:t>White space: Space, Tab, New line.</a:t>
            </a:r>
          </a:p>
        </p:txBody>
      </p:sp>
    </p:spTree>
    <p:extLst>
      <p:ext uri="{BB962C8B-B14F-4D97-AF65-F5344CB8AC3E}">
        <p14:creationId xmlns:p14="http://schemas.microsoft.com/office/powerpoint/2010/main" val="674506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Keywords</a:t>
            </a:r>
            <a:endParaRPr lang="en-IN" dirty="0"/>
          </a:p>
        </p:txBody>
      </p:sp>
      <p:sp>
        <p:nvSpPr>
          <p:cNvPr id="4" name="Content Placeholder 3"/>
          <p:cNvSpPr>
            <a:spLocks noGrp="1"/>
          </p:cNvSpPr>
          <p:nvPr>
            <p:ph idx="1"/>
          </p:nvPr>
        </p:nvSpPr>
        <p:spPr>
          <a:xfrm>
            <a:off x="365760" y="887506"/>
            <a:ext cx="11679382" cy="5879054"/>
          </a:xfrm>
        </p:spPr>
        <p:txBody>
          <a:bodyPr/>
          <a:lstStyle/>
          <a:p>
            <a:r>
              <a:rPr lang="en-US" dirty="0"/>
              <a:t>There are 50 keywords currently defined in the Java language. </a:t>
            </a:r>
          </a:p>
          <a:p>
            <a:r>
              <a:rPr lang="en-US" dirty="0"/>
              <a:t>These keywords, combined with the syntax of the operators and separators, form the foundation of the Java language. </a:t>
            </a:r>
          </a:p>
          <a:p>
            <a:r>
              <a:rPr lang="en-US" b="1" dirty="0"/>
              <a:t>These keywords cannot be used as identifiers.</a:t>
            </a:r>
            <a:r>
              <a:rPr lang="en-US" dirty="0"/>
              <a:t> </a:t>
            </a:r>
          </a:p>
          <a:p>
            <a:r>
              <a:rPr lang="en-US" dirty="0"/>
              <a:t>Thus, they cannot be used as names for a variable, class, or method.</a:t>
            </a:r>
          </a:p>
          <a:p>
            <a:r>
              <a:rPr lang="en-US" dirty="0"/>
              <a:t>In addition to the keywords, Java reserves the following: </a:t>
            </a:r>
            <a:r>
              <a:rPr lang="en-US" b="1" dirty="0"/>
              <a:t>true</a:t>
            </a:r>
            <a:r>
              <a:rPr lang="en-US" dirty="0"/>
              <a:t>, </a:t>
            </a:r>
            <a:r>
              <a:rPr lang="en-US" b="1" dirty="0"/>
              <a:t>false</a:t>
            </a:r>
            <a:r>
              <a:rPr lang="en-US" dirty="0"/>
              <a:t>, and </a:t>
            </a:r>
            <a:r>
              <a:rPr lang="en-US" b="1" dirty="0"/>
              <a:t>null</a:t>
            </a:r>
            <a:r>
              <a:rPr lang="en-US" dirty="0"/>
              <a:t>. These are values defined by Java. You may not use these words for the names of variables, classes, and so on.</a:t>
            </a:r>
          </a:p>
          <a:p>
            <a:endParaRPr lang="en-US" dirty="0"/>
          </a:p>
          <a:p>
            <a:endParaRPr lang="en-IN" dirty="0"/>
          </a:p>
        </p:txBody>
      </p:sp>
      <p:pic>
        <p:nvPicPr>
          <p:cNvPr id="1029" name="Picture 5" descr="https://img.brainkart.com/imagebk11/Z4xhKr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026" y="3827033"/>
            <a:ext cx="64008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217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Identifiers</a:t>
            </a:r>
            <a:endParaRPr lang="en-IN" dirty="0"/>
          </a:p>
        </p:txBody>
      </p:sp>
      <p:sp>
        <p:nvSpPr>
          <p:cNvPr id="3" name="Content Placeholder 2"/>
          <p:cNvSpPr>
            <a:spLocks noGrp="1"/>
          </p:cNvSpPr>
          <p:nvPr>
            <p:ph idx="1"/>
          </p:nvPr>
        </p:nvSpPr>
        <p:spPr>
          <a:xfrm>
            <a:off x="251012" y="980902"/>
            <a:ext cx="11760879" cy="5727469"/>
          </a:xfrm>
        </p:spPr>
        <p:txBody>
          <a:bodyPr/>
          <a:lstStyle/>
          <a:p>
            <a:r>
              <a:rPr lang="en-US" dirty="0"/>
              <a:t>Identifiers are used to name things, such as classes, variables, and methods. </a:t>
            </a:r>
          </a:p>
          <a:p>
            <a:r>
              <a:rPr lang="en-US" dirty="0"/>
              <a:t>An identifier may be any descriptive sequence of </a:t>
            </a:r>
            <a:r>
              <a:rPr lang="en-US" b="1" dirty="0"/>
              <a:t>uppercase and lowercase letters</a:t>
            </a:r>
            <a:r>
              <a:rPr lang="en-US" dirty="0"/>
              <a:t>, </a:t>
            </a:r>
            <a:r>
              <a:rPr lang="en-US" b="1" dirty="0"/>
              <a:t>numbers,</a:t>
            </a:r>
            <a:r>
              <a:rPr lang="en-US" dirty="0"/>
              <a:t> or the </a:t>
            </a:r>
            <a:r>
              <a:rPr lang="en-US" b="1" dirty="0"/>
              <a:t>underscore</a:t>
            </a:r>
            <a:r>
              <a:rPr lang="en-US" dirty="0"/>
              <a:t> and </a:t>
            </a:r>
            <a:r>
              <a:rPr lang="en-US" b="1" dirty="0"/>
              <a:t>dollar-sign</a:t>
            </a:r>
            <a:r>
              <a:rPr lang="en-US" dirty="0"/>
              <a:t> characters. (The dollar-sign character is not intended for general use.)</a:t>
            </a:r>
          </a:p>
          <a:p>
            <a:r>
              <a:rPr lang="en-US" dirty="0"/>
              <a:t>Following rules needs to be followed while creating identifiers</a:t>
            </a:r>
          </a:p>
          <a:p>
            <a:pPr marL="457200" indent="-457200">
              <a:buFont typeface="+mj-lt"/>
              <a:buAutoNum type="arabicPeriod"/>
            </a:pPr>
            <a:r>
              <a:rPr lang="en-US" dirty="0"/>
              <a:t>An identifier can consist of Alphabets, digits, and two special symbols _ (underscore) and $ (dollar)</a:t>
            </a:r>
          </a:p>
          <a:p>
            <a:pPr marL="457200" indent="-457200">
              <a:buFont typeface="+mj-lt"/>
              <a:buAutoNum type="arabicPeriod"/>
            </a:pPr>
            <a:r>
              <a:rPr lang="en-US" dirty="0"/>
              <a:t>An identifier cannot start with a digit. It has to start with an alphabet or _ or $</a:t>
            </a:r>
          </a:p>
          <a:p>
            <a:pPr marL="457200" indent="-457200">
              <a:buFont typeface="+mj-lt"/>
              <a:buAutoNum type="arabicPeriod"/>
            </a:pPr>
            <a:r>
              <a:rPr lang="en-US" dirty="0"/>
              <a:t>No other special symbols apart from _ and $ are allowed. Not even blank spaces.</a:t>
            </a:r>
          </a:p>
          <a:p>
            <a:pPr marL="457200" indent="-457200">
              <a:buFont typeface="+mj-lt"/>
              <a:buAutoNum type="arabicPeriod"/>
            </a:pPr>
            <a:r>
              <a:rPr lang="en-US" dirty="0"/>
              <a:t>An identifier cannot be a keyword.</a:t>
            </a:r>
          </a:p>
          <a:p>
            <a:pPr marL="457200" indent="-457200">
              <a:buFont typeface="+mj-lt"/>
              <a:buAutoNum type="arabicPeriod"/>
            </a:pPr>
            <a:r>
              <a:rPr lang="en-US" dirty="0"/>
              <a:t>It is case sensitive. That is </a:t>
            </a:r>
            <a:r>
              <a:rPr lang="en-US" dirty="0" err="1"/>
              <a:t>firstName</a:t>
            </a:r>
            <a:r>
              <a:rPr lang="en-US" dirty="0"/>
              <a:t>, </a:t>
            </a:r>
            <a:r>
              <a:rPr lang="en-US" dirty="0" err="1"/>
              <a:t>FirstName</a:t>
            </a:r>
            <a:r>
              <a:rPr lang="en-US" dirty="0"/>
              <a:t>, </a:t>
            </a:r>
            <a:r>
              <a:rPr lang="en-US" dirty="0" err="1"/>
              <a:t>firstname</a:t>
            </a:r>
            <a:r>
              <a:rPr lang="en-US" dirty="0"/>
              <a:t> are three different identifiers.</a:t>
            </a:r>
          </a:p>
          <a:p>
            <a:pPr marL="0" indent="0">
              <a:buNone/>
            </a:pPr>
            <a:endParaRPr lang="en-US" dirty="0"/>
          </a:p>
        </p:txBody>
      </p:sp>
    </p:spTree>
    <p:extLst>
      <p:ext uri="{BB962C8B-B14F-4D97-AF65-F5344CB8AC3E}">
        <p14:creationId xmlns:p14="http://schemas.microsoft.com/office/powerpoint/2010/main" val="157459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99258" y="939338"/>
            <a:ext cx="11313459" cy="549381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u="sng" dirty="0"/>
              <a:t>Disadvantages of Procedural Programming</a:t>
            </a:r>
          </a:p>
          <a:p>
            <a:pPr marL="742950" lvl="1" indent="-285750" algn="just">
              <a:lnSpc>
                <a:spcPct val="150000"/>
              </a:lnSpc>
              <a:buFont typeface="Arial" panose="020B0604020202020204" pitchFamily="34" charset="0"/>
              <a:buChar char="•"/>
            </a:pPr>
            <a:r>
              <a:rPr lang="en-US" dirty="0"/>
              <a:t>The code reusability feature is not present in procedural-oriented programming. We have to rewrite the same programming code many times.</a:t>
            </a:r>
          </a:p>
          <a:p>
            <a:pPr marL="742950" lvl="1" indent="-285750" algn="just">
              <a:lnSpc>
                <a:spcPct val="150000"/>
              </a:lnSpc>
              <a:buFont typeface="Arial" panose="020B0604020202020204" pitchFamily="34" charset="0"/>
              <a:buChar char="•"/>
            </a:pPr>
            <a:r>
              <a:rPr lang="en-US" dirty="0"/>
              <a:t>Difficult to relate to real-world objects.</a:t>
            </a:r>
          </a:p>
          <a:p>
            <a:pPr marL="742950" lvl="1" indent="-285750" algn="just">
              <a:lnSpc>
                <a:spcPct val="150000"/>
              </a:lnSpc>
              <a:buFont typeface="Arial" panose="020B0604020202020204" pitchFamily="34" charset="0"/>
              <a:buChar char="•"/>
            </a:pPr>
            <a:r>
              <a:rPr lang="en-US" dirty="0"/>
              <a:t>We can not perform operations like encapsulation, inheritance, etc.</a:t>
            </a:r>
          </a:p>
          <a:p>
            <a:pPr marL="285750" indent="-285750" algn="just">
              <a:lnSpc>
                <a:spcPct val="150000"/>
              </a:lnSpc>
              <a:buFont typeface="Arial" panose="020B0604020202020204" pitchFamily="34" charset="0"/>
              <a:buChar char="•"/>
            </a:pPr>
            <a:r>
              <a:rPr lang="en-US" dirty="0"/>
              <a:t>To overcome these disadvantages, Object Oriented approach was developed.</a:t>
            </a:r>
            <a:endParaRPr lang="en-US" b="1" dirty="0"/>
          </a:p>
          <a:p>
            <a:pPr marL="285750" indent="-285750" algn="just">
              <a:lnSpc>
                <a:spcPct val="150000"/>
              </a:lnSpc>
              <a:buFont typeface="Arial" panose="020B0604020202020204" pitchFamily="34" charset="0"/>
              <a:buChar char="•"/>
            </a:pPr>
            <a:r>
              <a:rPr lang="en-US" b="1" dirty="0"/>
              <a:t>Why do we need object-oriented programming</a:t>
            </a:r>
          </a:p>
          <a:p>
            <a:pPr marL="742950" lvl="1" indent="-285750" algn="just">
              <a:lnSpc>
                <a:spcPct val="150000"/>
              </a:lnSpc>
              <a:buFont typeface="Arial" panose="020B0604020202020204" pitchFamily="34" charset="0"/>
              <a:buChar char="•"/>
            </a:pPr>
            <a:r>
              <a:rPr lang="en-US" dirty="0"/>
              <a:t>To make the development and maintenance of projects more effortless. </a:t>
            </a:r>
          </a:p>
          <a:p>
            <a:pPr marL="742950" lvl="1" indent="-285750" algn="just">
              <a:lnSpc>
                <a:spcPct val="150000"/>
              </a:lnSpc>
              <a:buFont typeface="Arial" panose="020B0604020202020204" pitchFamily="34" charset="0"/>
              <a:buChar char="•"/>
            </a:pPr>
            <a:r>
              <a:rPr lang="en-US" dirty="0"/>
              <a:t>To provide the feature of data hiding that is good for security concerns.  </a:t>
            </a:r>
          </a:p>
          <a:p>
            <a:pPr marL="742950" lvl="1" indent="-285750" algn="just">
              <a:lnSpc>
                <a:spcPct val="150000"/>
              </a:lnSpc>
              <a:buFont typeface="Arial" panose="020B0604020202020204" pitchFamily="34" charset="0"/>
              <a:buChar char="•"/>
            </a:pPr>
            <a:r>
              <a:rPr lang="en-US" dirty="0"/>
              <a:t>We can solve real-world problems if we are using object-oriented programming. </a:t>
            </a:r>
          </a:p>
          <a:p>
            <a:pPr marL="742950" lvl="1" indent="-285750" algn="just">
              <a:lnSpc>
                <a:spcPct val="150000"/>
              </a:lnSpc>
              <a:buFont typeface="Arial" panose="020B0604020202020204" pitchFamily="34" charset="0"/>
              <a:buChar char="•"/>
            </a:pPr>
            <a:r>
              <a:rPr lang="en-US" dirty="0"/>
              <a:t>It ensures code reusability. </a:t>
            </a:r>
          </a:p>
          <a:p>
            <a:pPr marL="742950" lvl="1" indent="-285750" algn="just">
              <a:lnSpc>
                <a:spcPct val="150000"/>
              </a:lnSpc>
              <a:buFont typeface="Arial" panose="020B0604020202020204" pitchFamily="34" charset="0"/>
              <a:buChar char="•"/>
            </a:pPr>
            <a:r>
              <a:rPr lang="en-US" dirty="0"/>
              <a:t>It lets us write generic code: which will work with a range of data, so we don’t have to write basic stuff over and over again.</a:t>
            </a:r>
          </a:p>
        </p:txBody>
      </p:sp>
      <p:sp>
        <p:nvSpPr>
          <p:cNvPr id="3" name="Title 1"/>
          <p:cNvSpPr>
            <a:spLocks noGrp="1"/>
          </p:cNvSpPr>
          <p:nvPr>
            <p:ph type="title"/>
          </p:nvPr>
        </p:nvSpPr>
        <p:spPr>
          <a:xfrm>
            <a:off x="299258" y="120209"/>
            <a:ext cx="11604568" cy="819129"/>
          </a:xfrm>
        </p:spPr>
        <p:txBody>
          <a:bodyPr/>
          <a:lstStyle/>
          <a:p>
            <a:pPr algn="ctr"/>
            <a:r>
              <a:rPr lang="en-IN" dirty="0"/>
              <a:t>Need for OOP</a:t>
            </a:r>
          </a:p>
        </p:txBody>
      </p:sp>
    </p:spTree>
    <p:extLst>
      <p:ext uri="{BB962C8B-B14F-4D97-AF65-F5344CB8AC3E}">
        <p14:creationId xmlns:p14="http://schemas.microsoft.com/office/powerpoint/2010/main" val="410592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Identifiers</a:t>
            </a:r>
            <a:endParaRPr lang="en-IN" dirty="0"/>
          </a:p>
        </p:txBody>
      </p:sp>
      <p:sp>
        <p:nvSpPr>
          <p:cNvPr id="3" name="Content Placeholder 2"/>
          <p:cNvSpPr>
            <a:spLocks noGrp="1"/>
          </p:cNvSpPr>
          <p:nvPr>
            <p:ph idx="1"/>
          </p:nvPr>
        </p:nvSpPr>
        <p:spPr>
          <a:xfrm>
            <a:off x="251012" y="980902"/>
            <a:ext cx="11760879" cy="5727469"/>
          </a:xfrm>
        </p:spPr>
        <p:txBody>
          <a:bodyPr/>
          <a:lstStyle/>
          <a:p>
            <a:pPr marL="0" indent="0">
              <a:buNone/>
            </a:pPr>
            <a:r>
              <a:rPr lang="en-US" dirty="0"/>
              <a:t>Exercise : Identify valid and invalid identifiers from the list given below – </a:t>
            </a:r>
          </a:p>
          <a:p>
            <a:pPr marL="457200" indent="-457200">
              <a:buFont typeface="+mj-lt"/>
              <a:buAutoNum type="arabicPeriod"/>
            </a:pPr>
            <a:r>
              <a:rPr lang="en-US" dirty="0"/>
              <a:t>simple_interest</a:t>
            </a:r>
          </a:p>
          <a:p>
            <a:pPr marL="457200" indent="-457200">
              <a:buFont typeface="+mj-lt"/>
              <a:buAutoNum type="arabicPeriod"/>
            </a:pPr>
            <a:r>
              <a:rPr lang="en-US" dirty="0"/>
              <a:t>char</a:t>
            </a:r>
          </a:p>
          <a:p>
            <a:pPr marL="457200" indent="-457200">
              <a:buFont typeface="+mj-lt"/>
              <a:buAutoNum type="arabicPeriod"/>
            </a:pPr>
            <a:r>
              <a:rPr lang="en-US" dirty="0"/>
              <a:t>3friends</a:t>
            </a:r>
          </a:p>
          <a:p>
            <a:pPr marL="457200" indent="-457200">
              <a:buFont typeface="+mj-lt"/>
              <a:buAutoNum type="arabicPeriod"/>
            </a:pPr>
            <a:r>
              <a:rPr lang="en-US" dirty="0"/>
              <a:t>_3$friends</a:t>
            </a:r>
          </a:p>
          <a:p>
            <a:pPr marL="457200" indent="-457200">
              <a:buFont typeface="+mj-lt"/>
              <a:buAutoNum type="arabicPeriod"/>
            </a:pPr>
            <a:r>
              <a:rPr lang="en-US" dirty="0"/>
              <a:t>Simple interest</a:t>
            </a:r>
          </a:p>
          <a:p>
            <a:pPr marL="457200" indent="-457200">
              <a:buFont typeface="+mj-lt"/>
              <a:buAutoNum type="arabicPeriod"/>
            </a:pPr>
            <a:r>
              <a:rPr lang="en-US" dirty="0"/>
              <a:t>#3friends</a:t>
            </a:r>
          </a:p>
          <a:p>
            <a:pPr marL="457200" indent="-457200">
              <a:buFont typeface="+mj-lt"/>
              <a:buAutoNum type="arabicPeriod"/>
            </a:pPr>
            <a:r>
              <a:rPr lang="en-US" dirty="0"/>
              <a:t>void</a:t>
            </a:r>
          </a:p>
          <a:p>
            <a:pPr marL="457200" indent="-457200">
              <a:buFont typeface="+mj-lt"/>
              <a:buAutoNum type="arabicPeriod"/>
            </a:pPr>
            <a:r>
              <a:rPr lang="en-US" dirty="0"/>
              <a:t>Void</a:t>
            </a:r>
          </a:p>
          <a:p>
            <a:pPr marL="457200" indent="-457200">
              <a:buFont typeface="+mj-lt"/>
              <a:buAutoNum type="arabicPeriod"/>
            </a:pPr>
            <a:r>
              <a:rPr lang="en-US" dirty="0"/>
              <a:t>$xyz</a:t>
            </a:r>
          </a:p>
          <a:p>
            <a:pPr marL="457200" indent="-457200">
              <a:buFont typeface="+mj-lt"/>
              <a:buAutoNum type="arabicPeriod"/>
            </a:pPr>
            <a:endParaRPr lang="en-IN" dirty="0"/>
          </a:p>
        </p:txBody>
      </p:sp>
    </p:spTree>
    <p:extLst>
      <p:ext uri="{BB962C8B-B14F-4D97-AF65-F5344CB8AC3E}">
        <p14:creationId xmlns:p14="http://schemas.microsoft.com/office/powerpoint/2010/main" val="26174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Constants and variables</a:t>
            </a:r>
            <a:endParaRPr lang="en-IN" dirty="0"/>
          </a:p>
        </p:txBody>
      </p:sp>
      <p:sp>
        <p:nvSpPr>
          <p:cNvPr id="3" name="Content Placeholder 2"/>
          <p:cNvSpPr>
            <a:spLocks noGrp="1"/>
          </p:cNvSpPr>
          <p:nvPr>
            <p:ph idx="1"/>
          </p:nvPr>
        </p:nvSpPr>
        <p:spPr>
          <a:xfrm>
            <a:off x="251012" y="980902"/>
            <a:ext cx="11760879" cy="5727469"/>
          </a:xfrm>
        </p:spPr>
        <p:txBody>
          <a:bodyPr/>
          <a:lstStyle/>
          <a:p>
            <a:r>
              <a:rPr lang="en-US" dirty="0"/>
              <a:t>A </a:t>
            </a:r>
            <a:r>
              <a:rPr lang="en-US" b="1" dirty="0"/>
              <a:t>constant</a:t>
            </a:r>
            <a:r>
              <a:rPr lang="en-US" dirty="0"/>
              <a:t> is an entity in programming that is immutable. </a:t>
            </a:r>
          </a:p>
          <a:p>
            <a:r>
              <a:rPr lang="en-US" dirty="0"/>
              <a:t>In other words, the value that cannot be changed after assigning it.</a:t>
            </a:r>
          </a:p>
          <a:p>
            <a:r>
              <a:rPr lang="en-US" dirty="0"/>
              <a:t>In java constants can be defined by using the keyword “final” before the datatype.</a:t>
            </a:r>
          </a:p>
          <a:p>
            <a:r>
              <a:rPr lang="en-US" dirty="0"/>
              <a:t>Constants are used to declare values that remain constant like value of pi.</a:t>
            </a:r>
          </a:p>
          <a:p>
            <a:r>
              <a:rPr lang="en-US" dirty="0" err="1"/>
              <a:t>Eg</a:t>
            </a:r>
            <a:r>
              <a:rPr lang="en-US" dirty="0"/>
              <a:t> : final double pi=3.14;</a:t>
            </a:r>
          </a:p>
          <a:p>
            <a:pPr marL="0" indent="0">
              <a:buNone/>
            </a:pPr>
            <a:endParaRPr lang="en-US" dirty="0"/>
          </a:p>
          <a:p>
            <a:r>
              <a:rPr lang="en-US" b="1" dirty="0"/>
              <a:t>Variables</a:t>
            </a:r>
            <a:r>
              <a:rPr lang="en-US" dirty="0"/>
              <a:t> are containers for storing data values.</a:t>
            </a:r>
          </a:p>
          <a:p>
            <a:r>
              <a:rPr lang="en-US" dirty="0"/>
              <a:t>A variable is assigned with a data type.</a:t>
            </a:r>
          </a:p>
          <a:p>
            <a:r>
              <a:rPr lang="en-US" dirty="0"/>
              <a:t>A variable is the name of a reserved area allocated in memory. </a:t>
            </a:r>
          </a:p>
          <a:p>
            <a:r>
              <a:rPr lang="en-US" dirty="0"/>
              <a:t>In other words, it is a name of the memory location. </a:t>
            </a:r>
          </a:p>
          <a:p>
            <a:r>
              <a:rPr lang="en-US" dirty="0"/>
              <a:t>It is a combination of "vary + able" which means its value can be changed.</a:t>
            </a:r>
          </a:p>
          <a:p>
            <a:r>
              <a:rPr lang="en-US" dirty="0" err="1"/>
              <a:t>eg</a:t>
            </a:r>
            <a:r>
              <a:rPr lang="en-US" dirty="0"/>
              <a:t>: </a:t>
            </a:r>
            <a:r>
              <a:rPr lang="en-IN" b="1" dirty="0" err="1"/>
              <a:t>int</a:t>
            </a:r>
            <a:r>
              <a:rPr lang="en-IN" dirty="0"/>
              <a:t> data=50; //Here data is a variable</a:t>
            </a:r>
          </a:p>
        </p:txBody>
      </p:sp>
    </p:spTree>
    <p:extLst>
      <p:ext uri="{BB962C8B-B14F-4D97-AF65-F5344CB8AC3E}">
        <p14:creationId xmlns:p14="http://schemas.microsoft.com/office/powerpoint/2010/main" val="830040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Datatypes</a:t>
            </a:r>
            <a:endParaRPr lang="en-IN" dirty="0"/>
          </a:p>
        </p:txBody>
      </p:sp>
      <p:sp>
        <p:nvSpPr>
          <p:cNvPr id="3" name="Content Placeholder 2"/>
          <p:cNvSpPr>
            <a:spLocks noGrp="1"/>
          </p:cNvSpPr>
          <p:nvPr>
            <p:ph idx="1"/>
          </p:nvPr>
        </p:nvSpPr>
        <p:spPr>
          <a:xfrm>
            <a:off x="251012" y="980902"/>
            <a:ext cx="11760879" cy="5727469"/>
          </a:xfrm>
        </p:spPr>
        <p:txBody>
          <a:bodyPr/>
          <a:lstStyle/>
          <a:p>
            <a:r>
              <a:rPr lang="en-US" dirty="0"/>
              <a:t>Data types specify the different sizes and values that can be stored in the variable. </a:t>
            </a:r>
          </a:p>
          <a:p>
            <a:r>
              <a:rPr lang="en-US" dirty="0"/>
              <a:t>There are two types of data types in Java:</a:t>
            </a:r>
          </a:p>
          <a:p>
            <a:r>
              <a:rPr lang="en-US" b="1" dirty="0"/>
              <a:t>Primitive data types:</a:t>
            </a:r>
            <a:r>
              <a:rPr lang="en-US" dirty="0"/>
              <a:t> The primitive data types include </a:t>
            </a:r>
            <a:r>
              <a:rPr lang="en-US" dirty="0" err="1"/>
              <a:t>boolean</a:t>
            </a:r>
            <a:r>
              <a:rPr lang="en-US" dirty="0"/>
              <a:t>, char, byte, short, </a:t>
            </a:r>
            <a:r>
              <a:rPr lang="en-US" dirty="0" err="1"/>
              <a:t>int</a:t>
            </a:r>
            <a:r>
              <a:rPr lang="en-US" dirty="0"/>
              <a:t>, long, float and double.</a:t>
            </a:r>
          </a:p>
          <a:p>
            <a:r>
              <a:rPr lang="en-US" b="1" dirty="0"/>
              <a:t>Non-primitive data types:</a:t>
            </a:r>
            <a:r>
              <a:rPr lang="en-US" dirty="0"/>
              <a:t> The non-primitive data types include Classes, Interfaces, and Arrays.</a:t>
            </a:r>
          </a:p>
        </p:txBody>
      </p:sp>
      <p:pic>
        <p:nvPicPr>
          <p:cNvPr id="5122" name="Picture 2" descr="Java Data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651" y="3134641"/>
            <a:ext cx="5796338" cy="318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65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Datatypes</a:t>
            </a:r>
            <a:endParaRPr lang="en-IN" dirty="0"/>
          </a:p>
        </p:txBody>
      </p:sp>
      <p:graphicFrame>
        <p:nvGraphicFramePr>
          <p:cNvPr id="4" name="Table 3"/>
          <p:cNvGraphicFramePr>
            <a:graphicFrameLocks noGrp="1"/>
          </p:cNvGraphicFramePr>
          <p:nvPr/>
        </p:nvGraphicFramePr>
        <p:xfrm>
          <a:off x="251011" y="1391492"/>
          <a:ext cx="11735944" cy="3528560"/>
        </p:xfrm>
        <a:graphic>
          <a:graphicData uri="http://schemas.openxmlformats.org/drawingml/2006/table">
            <a:tbl>
              <a:tblPr/>
              <a:tblGrid>
                <a:gridCol w="1478036">
                  <a:extLst>
                    <a:ext uri="{9D8B030D-6E8A-4147-A177-3AD203B41FA5}">
                      <a16:colId xmlns:a16="http://schemas.microsoft.com/office/drawing/2014/main" val="1171952290"/>
                    </a:ext>
                  </a:extLst>
                </a:gridCol>
                <a:gridCol w="1845426">
                  <a:extLst>
                    <a:ext uri="{9D8B030D-6E8A-4147-A177-3AD203B41FA5}">
                      <a16:colId xmlns:a16="http://schemas.microsoft.com/office/drawing/2014/main" val="2386334608"/>
                    </a:ext>
                  </a:extLst>
                </a:gridCol>
                <a:gridCol w="2011680">
                  <a:extLst>
                    <a:ext uri="{9D8B030D-6E8A-4147-A177-3AD203B41FA5}">
                      <a16:colId xmlns:a16="http://schemas.microsoft.com/office/drawing/2014/main" val="3060085864"/>
                    </a:ext>
                  </a:extLst>
                </a:gridCol>
                <a:gridCol w="6400802">
                  <a:extLst>
                    <a:ext uri="{9D8B030D-6E8A-4147-A177-3AD203B41FA5}">
                      <a16:colId xmlns:a16="http://schemas.microsoft.com/office/drawing/2014/main" val="2543645838"/>
                    </a:ext>
                  </a:extLst>
                </a:gridCol>
              </a:tblGrid>
              <a:tr h="450169">
                <a:tc>
                  <a:txBody>
                    <a:bodyPr/>
                    <a:lstStyle/>
                    <a:p>
                      <a:pPr algn="l" fontAlgn="t"/>
                      <a:r>
                        <a:rPr lang="en-IN" sz="1600" b="1">
                          <a:solidFill>
                            <a:srgbClr val="000000"/>
                          </a:solidFill>
                          <a:effectLst/>
                          <a:latin typeface="inter-bold"/>
                        </a:rPr>
                        <a:t>Data Type</a:t>
                      </a:r>
                      <a:endParaRPr lang="en-IN" sz="1600">
                        <a:solidFill>
                          <a:srgbClr val="000000"/>
                        </a:solidFill>
                        <a:effectLst/>
                        <a:latin typeface="times new roman" panose="02020603050405020304" pitchFamily="18" charset="0"/>
                      </a:endParaRPr>
                    </a:p>
                  </a:txBody>
                  <a:tcPr marL="100939" marR="100939" marT="100939" marB="100939">
                    <a:lnL w="9525" cap="flat" cmpd="sng" algn="ctr">
                      <a:solidFill>
                        <a:srgbClr val="70B5CB"/>
                      </a:solidFill>
                      <a:prstDash val="solid"/>
                      <a:round/>
                      <a:headEnd type="none" w="med" len="med"/>
                      <a:tailEnd type="none" w="med" len="med"/>
                    </a:lnL>
                    <a:lnR w="9525" cap="flat" cmpd="sng" algn="ctr">
                      <a:solidFill>
                        <a:srgbClr val="70B5CB"/>
                      </a:solidFill>
                      <a:prstDash val="solid"/>
                      <a:round/>
                      <a:headEnd type="none" w="med" len="med"/>
                      <a:tailEnd type="none" w="med" len="med"/>
                    </a:lnR>
                    <a:lnT w="9525" cap="flat" cmpd="sng" algn="ctr">
                      <a:solidFill>
                        <a:srgbClr val="70B5C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b="1">
                          <a:solidFill>
                            <a:srgbClr val="000000"/>
                          </a:solidFill>
                          <a:effectLst/>
                          <a:latin typeface="inter-bold"/>
                        </a:rPr>
                        <a:t>Default Value</a:t>
                      </a:r>
                      <a:endParaRPr lang="en-IN" sz="1600">
                        <a:solidFill>
                          <a:srgbClr val="000000"/>
                        </a:solidFill>
                        <a:effectLst/>
                        <a:latin typeface="times new roman" panose="02020603050405020304" pitchFamily="18" charset="0"/>
                      </a:endParaRPr>
                    </a:p>
                  </a:txBody>
                  <a:tcPr marL="100939" marR="100939" marT="100939" marB="100939">
                    <a:lnL w="9525" cap="flat" cmpd="sng" algn="ctr">
                      <a:solidFill>
                        <a:srgbClr val="70B5CB"/>
                      </a:solidFill>
                      <a:prstDash val="solid"/>
                      <a:round/>
                      <a:headEnd type="none" w="med" len="med"/>
                      <a:tailEnd type="none" w="med" len="med"/>
                    </a:lnL>
                    <a:lnR w="9525" cap="flat" cmpd="sng" algn="ctr">
                      <a:solidFill>
                        <a:srgbClr val="70B5CB"/>
                      </a:solidFill>
                      <a:prstDash val="solid"/>
                      <a:round/>
                      <a:headEnd type="none" w="med" len="med"/>
                      <a:tailEnd type="none" w="med" len="med"/>
                    </a:lnR>
                    <a:lnT w="9525" cap="flat" cmpd="sng" algn="ctr">
                      <a:solidFill>
                        <a:srgbClr val="70B5C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marL="0" algn="l" defTabSz="457200" rtl="0" eaLnBrk="1" fontAlgn="t" latinLnBrk="0" hangingPunct="1"/>
                      <a:r>
                        <a:rPr lang="en-IN" sz="1600" b="1" kern="1200" dirty="0">
                          <a:solidFill>
                            <a:srgbClr val="000000"/>
                          </a:solidFill>
                          <a:effectLst/>
                          <a:latin typeface="inter-bold"/>
                          <a:ea typeface="+mn-ea"/>
                          <a:cs typeface="+mn-cs"/>
                        </a:rPr>
                        <a:t>Default size</a:t>
                      </a:r>
                    </a:p>
                  </a:txBody>
                  <a:tcPr marL="100939" marR="100939" marT="100939" marB="100939">
                    <a:lnL w="9525" cap="flat" cmpd="sng" algn="ctr">
                      <a:solidFill>
                        <a:srgbClr val="70B5CB"/>
                      </a:solidFill>
                      <a:prstDash val="solid"/>
                      <a:round/>
                      <a:headEnd type="none" w="med" len="med"/>
                      <a:tailEnd type="none" w="med" len="med"/>
                    </a:lnL>
                    <a:lnR w="9525" cap="flat" cmpd="sng" algn="ctr">
                      <a:solidFill>
                        <a:srgbClr val="70B5CB"/>
                      </a:solidFill>
                      <a:prstDash val="solid"/>
                      <a:round/>
                      <a:headEnd type="none" w="med" len="med"/>
                      <a:tailEnd type="none" w="med" len="med"/>
                    </a:lnR>
                    <a:lnT w="9525" cap="flat" cmpd="sng" algn="ctr">
                      <a:solidFill>
                        <a:srgbClr val="70B5C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marL="0" algn="l" defTabSz="457200" rtl="0" eaLnBrk="1" fontAlgn="t" latinLnBrk="0" hangingPunct="1"/>
                      <a:r>
                        <a:rPr lang="en-US" sz="1600" b="1" kern="1200" dirty="0">
                          <a:solidFill>
                            <a:srgbClr val="000000"/>
                          </a:solidFill>
                          <a:effectLst/>
                          <a:latin typeface="inter-bold"/>
                          <a:ea typeface="+mn-ea"/>
                          <a:cs typeface="+mn-cs"/>
                        </a:rPr>
                        <a:t>Range</a:t>
                      </a:r>
                      <a:endParaRPr lang="en-IN" sz="1600" b="1" kern="1200" dirty="0">
                        <a:solidFill>
                          <a:srgbClr val="000000"/>
                        </a:solidFill>
                        <a:effectLst/>
                        <a:latin typeface="inter-bold"/>
                        <a:ea typeface="+mn-ea"/>
                        <a:cs typeface="+mn-cs"/>
                      </a:endParaRPr>
                    </a:p>
                  </a:txBody>
                  <a:tcPr marL="100939" marR="100939" marT="100939" marB="100939">
                    <a:lnL w="9525" cap="flat" cmpd="sng" algn="ctr">
                      <a:solidFill>
                        <a:srgbClr val="70B5CB"/>
                      </a:solidFill>
                      <a:prstDash val="solid"/>
                      <a:round/>
                      <a:headEnd type="none" w="med" len="med"/>
                      <a:tailEnd type="none" w="med" len="med"/>
                    </a:lnL>
                    <a:lnR w="9525" cap="flat" cmpd="sng" algn="ctr">
                      <a:solidFill>
                        <a:srgbClr val="70B5CB"/>
                      </a:solidFill>
                      <a:prstDash val="solid"/>
                      <a:round/>
                      <a:headEnd type="none" w="med" len="med"/>
                      <a:tailEnd type="none" w="med" len="med"/>
                    </a:lnR>
                    <a:lnT w="9525" cap="flat" cmpd="sng" algn="ctr">
                      <a:solidFill>
                        <a:srgbClr val="70B5C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46859353"/>
                  </a:ext>
                </a:extLst>
              </a:tr>
              <a:tr h="382205">
                <a:tc>
                  <a:txBody>
                    <a:bodyPr/>
                    <a:lstStyle/>
                    <a:p>
                      <a:pPr algn="just" fontAlgn="t"/>
                      <a:r>
                        <a:rPr lang="en-IN" sz="1600">
                          <a:solidFill>
                            <a:srgbClr val="333333"/>
                          </a:solidFill>
                          <a:effectLst/>
                          <a:latin typeface="inter-regular"/>
                        </a:rPr>
                        <a:t>boolean</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false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1 bit</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true or false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809342383"/>
                  </a:ext>
                </a:extLst>
              </a:tr>
              <a:tr h="402956">
                <a:tc>
                  <a:txBody>
                    <a:bodyPr/>
                    <a:lstStyle/>
                    <a:p>
                      <a:pPr algn="just" fontAlgn="t"/>
                      <a:r>
                        <a:rPr lang="en-IN" sz="1600">
                          <a:solidFill>
                            <a:srgbClr val="333333"/>
                          </a:solidFill>
                          <a:effectLst/>
                          <a:latin typeface="inter-regular"/>
                        </a:rPr>
                        <a:t>char</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'\u0000'</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2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'\u0000' (or 0) to '\</a:t>
                      </a:r>
                      <a:r>
                        <a:rPr lang="en-US" sz="1600" dirty="0" err="1">
                          <a:solidFill>
                            <a:srgbClr val="333333"/>
                          </a:solidFill>
                          <a:effectLst/>
                          <a:latin typeface="inter-regular"/>
                        </a:rPr>
                        <a:t>uffff</a:t>
                      </a:r>
                      <a:r>
                        <a:rPr lang="en-US" sz="1600" dirty="0">
                          <a:solidFill>
                            <a:srgbClr val="333333"/>
                          </a:solidFill>
                          <a:effectLst/>
                          <a:latin typeface="inter-regular"/>
                        </a:rPr>
                        <a:t>' (or 65,535 inclusive).</a:t>
                      </a:r>
                      <a:endParaRPr lang="en-IN" sz="1600" dirty="0">
                        <a:solidFill>
                          <a:srgbClr val="333333"/>
                        </a:solidFill>
                        <a:effectLst/>
                        <a:latin typeface="inter-regular"/>
                      </a:endParaRP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731586576"/>
                  </a:ext>
                </a:extLst>
              </a:tr>
              <a:tr h="382205">
                <a:tc>
                  <a:txBody>
                    <a:bodyPr/>
                    <a:lstStyle/>
                    <a:p>
                      <a:pPr algn="just" fontAlgn="t"/>
                      <a:r>
                        <a:rPr lang="en-IN" sz="1600">
                          <a:solidFill>
                            <a:srgbClr val="333333"/>
                          </a:solidFill>
                          <a:effectLst/>
                          <a:latin typeface="inter-regular"/>
                        </a:rPr>
                        <a:t>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0</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1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-128 to 127 (inclusive)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39753164"/>
                  </a:ext>
                </a:extLst>
              </a:tr>
              <a:tr h="382205">
                <a:tc>
                  <a:txBody>
                    <a:bodyPr/>
                    <a:lstStyle/>
                    <a:p>
                      <a:pPr algn="just" fontAlgn="t"/>
                      <a:r>
                        <a:rPr lang="en-IN" sz="1600">
                          <a:solidFill>
                            <a:srgbClr val="333333"/>
                          </a:solidFill>
                          <a:effectLst/>
                          <a:latin typeface="inter-regular"/>
                        </a:rPr>
                        <a:t>short</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0</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2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-32,768 to 32,767 (inclusive)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207612430"/>
                  </a:ext>
                </a:extLst>
              </a:tr>
              <a:tr h="382205">
                <a:tc>
                  <a:txBody>
                    <a:bodyPr/>
                    <a:lstStyle/>
                    <a:p>
                      <a:pPr algn="just" fontAlgn="t"/>
                      <a:r>
                        <a:rPr lang="en-IN" sz="1600">
                          <a:solidFill>
                            <a:srgbClr val="333333"/>
                          </a:solidFill>
                          <a:effectLst/>
                          <a:latin typeface="inter-regular"/>
                        </a:rPr>
                        <a:t>int</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0</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4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- 2,147,483,648 to 2,147,483,647 (inclusive)</a:t>
                      </a:r>
                      <a:endParaRPr lang="en-IN" sz="1600" dirty="0">
                        <a:solidFill>
                          <a:srgbClr val="333333"/>
                        </a:solidFill>
                        <a:effectLst/>
                        <a:latin typeface="inter-regular"/>
                      </a:endParaRP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67979512"/>
                  </a:ext>
                </a:extLst>
              </a:tr>
              <a:tr h="382205">
                <a:tc>
                  <a:txBody>
                    <a:bodyPr/>
                    <a:lstStyle/>
                    <a:p>
                      <a:pPr algn="just" fontAlgn="t"/>
                      <a:r>
                        <a:rPr lang="en-IN" sz="1600">
                          <a:solidFill>
                            <a:srgbClr val="333333"/>
                          </a:solidFill>
                          <a:effectLst/>
                          <a:latin typeface="inter-regular"/>
                        </a:rPr>
                        <a:t>long</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0L</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8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333333"/>
                          </a:solidFill>
                          <a:effectLst/>
                          <a:latin typeface="inter-regular"/>
                        </a:rPr>
                        <a:t>-9,223,372,036,854,775,808 to 9,223,372,036,854,775,807 (inclusive)</a:t>
                      </a:r>
                      <a:endParaRPr lang="en-IN" sz="1600" dirty="0">
                        <a:solidFill>
                          <a:srgbClr val="333333"/>
                        </a:solidFill>
                        <a:effectLst/>
                        <a:latin typeface="inter-regular"/>
                      </a:endParaRP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20270417"/>
                  </a:ext>
                </a:extLst>
              </a:tr>
              <a:tr h="382205">
                <a:tc>
                  <a:txBody>
                    <a:bodyPr/>
                    <a:lstStyle/>
                    <a:p>
                      <a:pPr algn="just" fontAlgn="t"/>
                      <a:r>
                        <a:rPr lang="en-IN" sz="1600">
                          <a:solidFill>
                            <a:srgbClr val="333333"/>
                          </a:solidFill>
                          <a:effectLst/>
                          <a:latin typeface="inter-regular"/>
                        </a:rPr>
                        <a:t>float</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333333"/>
                          </a:solidFill>
                          <a:effectLst/>
                          <a:latin typeface="inter-regular"/>
                        </a:rPr>
                        <a:t>0.0f</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333333"/>
                          </a:solidFill>
                          <a:effectLst/>
                          <a:latin typeface="inter-regular"/>
                        </a:rPr>
                        <a:t>4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-3.4e38 to 3.4e38</a:t>
                      </a:r>
                      <a:endParaRPr lang="en-IN" sz="1600" dirty="0">
                        <a:solidFill>
                          <a:srgbClr val="333333"/>
                        </a:solidFill>
                        <a:effectLst/>
                        <a:latin typeface="inter-regular"/>
                      </a:endParaRP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50735589"/>
                  </a:ext>
                </a:extLst>
              </a:tr>
              <a:tr h="382205">
                <a:tc>
                  <a:txBody>
                    <a:bodyPr/>
                    <a:lstStyle/>
                    <a:p>
                      <a:pPr algn="just" fontAlgn="t"/>
                      <a:r>
                        <a:rPr lang="en-IN" sz="1600">
                          <a:solidFill>
                            <a:srgbClr val="333333"/>
                          </a:solidFill>
                          <a:effectLst/>
                          <a:latin typeface="inter-regular"/>
                        </a:rPr>
                        <a:t>double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333333"/>
                          </a:solidFill>
                          <a:effectLst/>
                          <a:latin typeface="inter-regular"/>
                        </a:rPr>
                        <a:t>0.0d</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333333"/>
                          </a:solidFill>
                          <a:effectLst/>
                          <a:latin typeface="inter-regular"/>
                        </a:rPr>
                        <a:t>8 byte</a:t>
                      </a: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Its value range is unlimited</a:t>
                      </a:r>
                      <a:endParaRPr lang="en-IN" sz="1600" dirty="0">
                        <a:solidFill>
                          <a:srgbClr val="333333"/>
                        </a:solidFill>
                        <a:effectLst/>
                        <a:latin typeface="inter-regular"/>
                      </a:endParaRPr>
                    </a:p>
                  </a:txBody>
                  <a:tcPr marL="67293" marR="67293" marT="67293" marB="6729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78637061"/>
                  </a:ext>
                </a:extLst>
              </a:tr>
            </a:tbl>
          </a:graphicData>
        </a:graphic>
      </p:graphicFrame>
    </p:spTree>
    <p:extLst>
      <p:ext uri="{BB962C8B-B14F-4D97-AF65-F5344CB8AC3E}">
        <p14:creationId xmlns:p14="http://schemas.microsoft.com/office/powerpoint/2010/main" val="3748779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Operators</a:t>
            </a:r>
            <a:endParaRPr lang="en-IN" dirty="0"/>
          </a:p>
        </p:txBody>
      </p:sp>
      <p:sp>
        <p:nvSpPr>
          <p:cNvPr id="3" name="TextBox 2"/>
          <p:cNvSpPr txBox="1"/>
          <p:nvPr/>
        </p:nvSpPr>
        <p:spPr>
          <a:xfrm>
            <a:off x="251012" y="1147156"/>
            <a:ext cx="11636189" cy="4324261"/>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There are many types of operators in Java which are given below:</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Unary Operator </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Arithmetic Operator </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Shift Operator</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Relational Operator</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Bitwise Operator</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Logical Operator</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Ternary Operator</a:t>
            </a:r>
          </a:p>
          <a:p>
            <a:pPr marL="457200" indent="-457200">
              <a:spcBef>
                <a:spcPts val="1000"/>
              </a:spcBef>
              <a:buClr>
                <a:schemeClr val="bg2">
                  <a:lumMod val="40000"/>
                  <a:lumOff val="60000"/>
                </a:schemeClr>
              </a:buClr>
              <a:buSzPct val="80000"/>
              <a:buFont typeface="+mj-lt"/>
              <a:buAutoNum type="arabicPeriod"/>
            </a:pPr>
            <a:r>
              <a:rPr lang="en-US" sz="2000" dirty="0">
                <a:latin typeface="+mj-lt"/>
                <a:ea typeface="+mj-ea"/>
                <a:cs typeface="+mj-cs"/>
              </a:rPr>
              <a:t>Assignment Operator</a:t>
            </a:r>
          </a:p>
          <a:p>
            <a:pPr marL="342900" indent="-342900">
              <a:spcBef>
                <a:spcPts val="1000"/>
              </a:spcBef>
              <a:buClr>
                <a:schemeClr val="bg2">
                  <a:lumMod val="40000"/>
                  <a:lumOff val="60000"/>
                </a:schemeClr>
              </a:buClr>
              <a:buSzPct val="80000"/>
              <a:buFont typeface="Wingdings 3" charset="2"/>
              <a:buChar char=""/>
            </a:pPr>
            <a:endParaRPr lang="en-IN" sz="2000" dirty="0">
              <a:latin typeface="+mj-lt"/>
              <a:ea typeface="+mj-ea"/>
              <a:cs typeface="+mj-cs"/>
            </a:endParaRPr>
          </a:p>
        </p:txBody>
      </p:sp>
    </p:spTree>
    <p:extLst>
      <p:ext uri="{BB962C8B-B14F-4D97-AF65-F5344CB8AC3E}">
        <p14:creationId xmlns:p14="http://schemas.microsoft.com/office/powerpoint/2010/main" val="2509276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Operators</a:t>
            </a:r>
            <a:endParaRPr lang="en-IN" dirty="0"/>
          </a:p>
        </p:txBody>
      </p:sp>
      <p:sp>
        <p:nvSpPr>
          <p:cNvPr id="3" name="TextBox 2"/>
          <p:cNvSpPr txBox="1"/>
          <p:nvPr/>
        </p:nvSpPr>
        <p:spPr>
          <a:xfrm>
            <a:off x="251012" y="1147156"/>
            <a:ext cx="11636189" cy="836126"/>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Operator precedence</a:t>
            </a:r>
          </a:p>
          <a:p>
            <a:pPr marL="342900" indent="-342900">
              <a:spcBef>
                <a:spcPts val="1000"/>
              </a:spcBef>
              <a:buClr>
                <a:schemeClr val="bg2">
                  <a:lumMod val="40000"/>
                  <a:lumOff val="60000"/>
                </a:schemeClr>
              </a:buClr>
              <a:buSzPct val="80000"/>
              <a:buFont typeface="Wingdings 3" charset="2"/>
              <a:buChar char=""/>
            </a:pPr>
            <a:endParaRPr lang="en-IN" sz="2000" dirty="0">
              <a:latin typeface="+mj-lt"/>
              <a:ea typeface="+mj-ea"/>
              <a:cs typeface="+mj-cs"/>
            </a:endParaRPr>
          </a:p>
        </p:txBody>
      </p:sp>
      <p:graphicFrame>
        <p:nvGraphicFramePr>
          <p:cNvPr id="4" name="Table 3"/>
          <p:cNvGraphicFramePr>
            <a:graphicFrameLocks noGrp="1"/>
          </p:cNvGraphicFramePr>
          <p:nvPr/>
        </p:nvGraphicFramePr>
        <p:xfrm>
          <a:off x="599876" y="1761693"/>
          <a:ext cx="9367083" cy="4880181"/>
        </p:xfrm>
        <a:graphic>
          <a:graphicData uri="http://schemas.openxmlformats.org/drawingml/2006/table">
            <a:tbl>
              <a:tblPr/>
              <a:tblGrid>
                <a:gridCol w="3122361">
                  <a:extLst>
                    <a:ext uri="{9D8B030D-6E8A-4147-A177-3AD203B41FA5}">
                      <a16:colId xmlns:a16="http://schemas.microsoft.com/office/drawing/2014/main" val="1874788523"/>
                    </a:ext>
                  </a:extLst>
                </a:gridCol>
                <a:gridCol w="3122361">
                  <a:extLst>
                    <a:ext uri="{9D8B030D-6E8A-4147-A177-3AD203B41FA5}">
                      <a16:colId xmlns:a16="http://schemas.microsoft.com/office/drawing/2014/main" val="3392155280"/>
                    </a:ext>
                  </a:extLst>
                </a:gridCol>
                <a:gridCol w="3122361">
                  <a:extLst>
                    <a:ext uri="{9D8B030D-6E8A-4147-A177-3AD203B41FA5}">
                      <a16:colId xmlns:a16="http://schemas.microsoft.com/office/drawing/2014/main" val="2157427321"/>
                    </a:ext>
                  </a:extLst>
                </a:gridCol>
              </a:tblGrid>
              <a:tr h="363534">
                <a:tc>
                  <a:txBody>
                    <a:bodyPr/>
                    <a:lstStyle/>
                    <a:p>
                      <a:pPr algn="l" fontAlgn="t"/>
                      <a:r>
                        <a:rPr lang="en-IN" sz="1100">
                          <a:solidFill>
                            <a:srgbClr val="000000"/>
                          </a:solidFill>
                          <a:effectLst/>
                          <a:latin typeface="times new roman" panose="02020603050405020304" pitchFamily="18" charset="0"/>
                        </a:rPr>
                        <a:t>Operator Type</a:t>
                      </a:r>
                    </a:p>
                  </a:txBody>
                  <a:tcPr marL="71034" marR="71034" marT="71034" marB="71034">
                    <a:lnL w="9525" cap="flat" cmpd="sng" algn="ctr">
                      <a:solidFill>
                        <a:srgbClr val="B893DB"/>
                      </a:solidFill>
                      <a:prstDash val="solid"/>
                      <a:round/>
                      <a:headEnd type="none" w="med" len="med"/>
                      <a:tailEnd type="none" w="med" len="med"/>
                    </a:lnL>
                    <a:lnR w="9525" cap="flat" cmpd="sng" algn="ctr">
                      <a:solidFill>
                        <a:srgbClr val="B893DB"/>
                      </a:solidFill>
                      <a:prstDash val="solid"/>
                      <a:round/>
                      <a:headEnd type="none" w="med" len="med"/>
                      <a:tailEnd type="none" w="med" len="med"/>
                    </a:lnR>
                    <a:lnT w="9525" cap="flat" cmpd="sng" algn="ctr">
                      <a:solidFill>
                        <a:srgbClr val="B893D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Category</a:t>
                      </a:r>
                    </a:p>
                  </a:txBody>
                  <a:tcPr marL="71034" marR="71034" marT="71034" marB="71034">
                    <a:lnL w="9525" cap="flat" cmpd="sng" algn="ctr">
                      <a:solidFill>
                        <a:srgbClr val="B893DB"/>
                      </a:solidFill>
                      <a:prstDash val="solid"/>
                      <a:round/>
                      <a:headEnd type="none" w="med" len="med"/>
                      <a:tailEnd type="none" w="med" len="med"/>
                    </a:lnL>
                    <a:lnR w="9525" cap="flat" cmpd="sng" algn="ctr">
                      <a:solidFill>
                        <a:srgbClr val="B893DB"/>
                      </a:solidFill>
                      <a:prstDash val="solid"/>
                      <a:round/>
                      <a:headEnd type="none" w="med" len="med"/>
                      <a:tailEnd type="none" w="med" len="med"/>
                    </a:lnR>
                    <a:lnT w="9525" cap="flat" cmpd="sng" algn="ctr">
                      <a:solidFill>
                        <a:srgbClr val="B893D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Precedence</a:t>
                      </a:r>
                    </a:p>
                  </a:txBody>
                  <a:tcPr marL="71034" marR="71034" marT="71034" marB="71034">
                    <a:lnL w="9525" cap="flat" cmpd="sng" algn="ctr">
                      <a:solidFill>
                        <a:srgbClr val="B893DB"/>
                      </a:solidFill>
                      <a:prstDash val="solid"/>
                      <a:round/>
                      <a:headEnd type="none" w="med" len="med"/>
                      <a:tailEnd type="none" w="med" len="med"/>
                    </a:lnL>
                    <a:lnR w="9525" cap="flat" cmpd="sng" algn="ctr">
                      <a:solidFill>
                        <a:srgbClr val="B893DB"/>
                      </a:solidFill>
                      <a:prstDash val="solid"/>
                      <a:round/>
                      <a:headEnd type="none" w="med" len="med"/>
                      <a:tailEnd type="none" w="med" len="med"/>
                    </a:lnR>
                    <a:lnT w="9525" cap="flat" cmpd="sng" algn="ctr">
                      <a:solidFill>
                        <a:srgbClr val="B893D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268626000"/>
                  </a:ext>
                </a:extLst>
              </a:tr>
              <a:tr h="308454">
                <a:tc rowSpan="2">
                  <a:txBody>
                    <a:bodyPr/>
                    <a:lstStyle/>
                    <a:p>
                      <a:pPr algn="just" fontAlgn="t"/>
                      <a:r>
                        <a:rPr lang="en-IN" sz="1100">
                          <a:solidFill>
                            <a:srgbClr val="333333"/>
                          </a:solidFill>
                          <a:effectLst/>
                          <a:latin typeface="inter-regular"/>
                        </a:rPr>
                        <a:t>Unary</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postfix</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i="1">
                          <a:solidFill>
                            <a:srgbClr val="333333"/>
                          </a:solidFill>
                          <a:effectLst/>
                          <a:latin typeface="inter-regular"/>
                        </a:rPr>
                        <a:t>expr</a:t>
                      </a:r>
                      <a:r>
                        <a:rPr lang="en-IN" sz="1100">
                          <a:solidFill>
                            <a:srgbClr val="333333"/>
                          </a:solidFill>
                          <a:effectLst/>
                          <a:latin typeface="inter-regular"/>
                        </a:rPr>
                        <a:t>++ </a:t>
                      </a:r>
                      <a:r>
                        <a:rPr lang="en-IN" sz="1100" i="1">
                          <a:solidFill>
                            <a:srgbClr val="333333"/>
                          </a:solidFill>
                          <a:effectLst/>
                          <a:latin typeface="inter-regular"/>
                        </a:rPr>
                        <a:t>expr</a:t>
                      </a:r>
                      <a:r>
                        <a:rPr lang="en-IN" sz="1100">
                          <a:solidFill>
                            <a:srgbClr val="333333"/>
                          </a:solidFill>
                          <a:effectLst/>
                          <a:latin typeface="inter-regular"/>
                        </a:rPr>
                        <a: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48859226"/>
                  </a:ext>
                </a:extLst>
              </a:tr>
              <a:tr h="308454">
                <a:tc vMerge="1">
                  <a:txBody>
                    <a:bodyPr/>
                    <a:lstStyle/>
                    <a:p>
                      <a:endParaRPr lang="en-IN"/>
                    </a:p>
                  </a:txBody>
                  <a:tcPr/>
                </a:tc>
                <a:tc>
                  <a:txBody>
                    <a:bodyPr/>
                    <a:lstStyle/>
                    <a:p>
                      <a:pPr algn="just" fontAlgn="t"/>
                      <a:r>
                        <a:rPr lang="en-IN" sz="1100">
                          <a:solidFill>
                            <a:srgbClr val="333333"/>
                          </a:solidFill>
                          <a:effectLst/>
                          <a:latin typeface="inter-regular"/>
                        </a:rPr>
                        <a:t>prefix</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a:t>
                      </a:r>
                      <a:r>
                        <a:rPr lang="en-IN" sz="1100" i="1">
                          <a:solidFill>
                            <a:srgbClr val="333333"/>
                          </a:solidFill>
                          <a:effectLst/>
                          <a:latin typeface="inter-regular"/>
                        </a:rPr>
                        <a:t>expr</a:t>
                      </a:r>
                      <a:r>
                        <a:rPr lang="en-IN" sz="1100">
                          <a:solidFill>
                            <a:srgbClr val="333333"/>
                          </a:solidFill>
                          <a:effectLst/>
                          <a:latin typeface="inter-regular"/>
                        </a:rPr>
                        <a:t> --</a:t>
                      </a:r>
                      <a:r>
                        <a:rPr lang="en-IN" sz="1100" i="1">
                          <a:solidFill>
                            <a:srgbClr val="333333"/>
                          </a:solidFill>
                          <a:effectLst/>
                          <a:latin typeface="inter-regular"/>
                        </a:rPr>
                        <a:t>expr</a:t>
                      </a:r>
                      <a:r>
                        <a:rPr lang="en-IN" sz="1100">
                          <a:solidFill>
                            <a:srgbClr val="333333"/>
                          </a:solidFill>
                          <a:effectLst/>
                          <a:latin typeface="inter-regular"/>
                        </a:rPr>
                        <a:t> +</a:t>
                      </a:r>
                      <a:r>
                        <a:rPr lang="en-IN" sz="1100" i="1">
                          <a:solidFill>
                            <a:srgbClr val="333333"/>
                          </a:solidFill>
                          <a:effectLst/>
                          <a:latin typeface="inter-regular"/>
                        </a:rPr>
                        <a:t>expr</a:t>
                      </a:r>
                      <a:r>
                        <a:rPr lang="en-IN" sz="1100">
                          <a:solidFill>
                            <a:srgbClr val="333333"/>
                          </a:solidFill>
                          <a:effectLst/>
                          <a:latin typeface="inter-regular"/>
                        </a:rPr>
                        <a:t> -</a:t>
                      </a:r>
                      <a:r>
                        <a:rPr lang="en-IN" sz="1100" i="1">
                          <a:solidFill>
                            <a:srgbClr val="333333"/>
                          </a:solidFill>
                          <a:effectLst/>
                          <a:latin typeface="inter-regular"/>
                        </a:rPr>
                        <a:t>expr</a:t>
                      </a:r>
                      <a:r>
                        <a:rPr lang="en-IN" sz="1100">
                          <a:solidFill>
                            <a:srgbClr val="333333"/>
                          </a:solidFill>
                          <a:effectLst/>
                          <a:latin typeface="inter-regular"/>
                        </a:rPr>
                        <a:t> ~ !</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87190002"/>
                  </a:ext>
                </a:extLst>
              </a:tr>
              <a:tr h="308454">
                <a:tc rowSpan="2">
                  <a:txBody>
                    <a:bodyPr/>
                    <a:lstStyle/>
                    <a:p>
                      <a:pPr algn="just" fontAlgn="t"/>
                      <a:r>
                        <a:rPr lang="en-IN" sz="1100">
                          <a:solidFill>
                            <a:srgbClr val="333333"/>
                          </a:solidFill>
                          <a:effectLst/>
                          <a:latin typeface="inter-regular"/>
                        </a:rPr>
                        <a:t>Arithmetic</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multiplicative</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 / %</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0120960"/>
                  </a:ext>
                </a:extLst>
              </a:tr>
              <a:tr h="308454">
                <a:tc vMerge="1">
                  <a:txBody>
                    <a:bodyPr/>
                    <a:lstStyle/>
                    <a:p>
                      <a:endParaRPr lang="en-IN"/>
                    </a:p>
                  </a:txBody>
                  <a:tcPr/>
                </a:tc>
                <a:tc>
                  <a:txBody>
                    <a:bodyPr/>
                    <a:lstStyle/>
                    <a:p>
                      <a:pPr algn="just" fontAlgn="t"/>
                      <a:r>
                        <a:rPr lang="en-IN" sz="1100">
                          <a:solidFill>
                            <a:srgbClr val="333333"/>
                          </a:solidFill>
                          <a:effectLst/>
                          <a:latin typeface="inter-regular"/>
                        </a:rPr>
                        <a:t>additive</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 -</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38945442"/>
                  </a:ext>
                </a:extLst>
              </a:tr>
              <a:tr h="308454">
                <a:tc>
                  <a:txBody>
                    <a:bodyPr/>
                    <a:lstStyle/>
                    <a:p>
                      <a:pPr algn="just" fontAlgn="t"/>
                      <a:r>
                        <a:rPr lang="en-IN" sz="1100">
                          <a:solidFill>
                            <a:srgbClr val="333333"/>
                          </a:solidFill>
                          <a:effectLst/>
                          <a:latin typeface="inter-regular"/>
                        </a:rPr>
                        <a:t>Shift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shift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&lt;&lt; &gt;&gt; &gt;&gt;&gt;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25554340"/>
                  </a:ext>
                </a:extLst>
              </a:tr>
              <a:tr h="308454">
                <a:tc rowSpan="2">
                  <a:txBody>
                    <a:bodyPr/>
                    <a:lstStyle/>
                    <a:p>
                      <a:pPr algn="just" fontAlgn="t"/>
                      <a:r>
                        <a:rPr lang="en-IN" sz="1100">
                          <a:solidFill>
                            <a:srgbClr val="333333"/>
                          </a:solidFill>
                          <a:effectLst/>
                          <a:latin typeface="inter-regular"/>
                        </a:rPr>
                        <a:t>Relational</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comparison</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&lt; &gt; &lt;= &gt;= instanceof</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02006945"/>
                  </a:ext>
                </a:extLst>
              </a:tr>
              <a:tr h="308454">
                <a:tc vMerge="1">
                  <a:txBody>
                    <a:bodyPr/>
                    <a:lstStyle/>
                    <a:p>
                      <a:endParaRPr lang="en-IN"/>
                    </a:p>
                  </a:txBody>
                  <a:tcPr/>
                </a:tc>
                <a:tc>
                  <a:txBody>
                    <a:bodyPr/>
                    <a:lstStyle/>
                    <a:p>
                      <a:pPr algn="just" fontAlgn="t"/>
                      <a:r>
                        <a:rPr lang="en-IN" sz="1100">
                          <a:solidFill>
                            <a:srgbClr val="333333"/>
                          </a:solidFill>
                          <a:effectLst/>
                          <a:latin typeface="inter-regular"/>
                        </a:rPr>
                        <a:t>equality</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 !=</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17553154"/>
                  </a:ext>
                </a:extLst>
              </a:tr>
              <a:tr h="308454">
                <a:tc rowSpan="3">
                  <a:txBody>
                    <a:bodyPr/>
                    <a:lstStyle/>
                    <a:p>
                      <a:pPr algn="just" fontAlgn="t"/>
                      <a:r>
                        <a:rPr lang="en-IN" sz="1100">
                          <a:solidFill>
                            <a:srgbClr val="333333"/>
                          </a:solidFill>
                          <a:effectLst/>
                          <a:latin typeface="inter-regular"/>
                        </a:rPr>
                        <a:t>Bitwise</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bitwise AND</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&amp;</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5705518"/>
                  </a:ext>
                </a:extLst>
              </a:tr>
              <a:tr h="308454">
                <a:tc vMerge="1">
                  <a:txBody>
                    <a:bodyPr/>
                    <a:lstStyle/>
                    <a:p>
                      <a:endParaRPr lang="en-IN"/>
                    </a:p>
                  </a:txBody>
                  <a:tcPr/>
                </a:tc>
                <a:tc>
                  <a:txBody>
                    <a:bodyPr/>
                    <a:lstStyle/>
                    <a:p>
                      <a:pPr algn="just" fontAlgn="t"/>
                      <a:r>
                        <a:rPr lang="en-IN" sz="1100">
                          <a:solidFill>
                            <a:srgbClr val="333333"/>
                          </a:solidFill>
                          <a:effectLst/>
                          <a:latin typeface="inter-regular"/>
                        </a:rPr>
                        <a:t>bitwise exclusive OR</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5108101"/>
                  </a:ext>
                </a:extLst>
              </a:tr>
              <a:tr h="308454">
                <a:tc vMerge="1">
                  <a:txBody>
                    <a:bodyPr/>
                    <a:lstStyle/>
                    <a:p>
                      <a:endParaRPr lang="en-IN"/>
                    </a:p>
                  </a:txBody>
                  <a:tcPr/>
                </a:tc>
                <a:tc>
                  <a:txBody>
                    <a:bodyPr/>
                    <a:lstStyle/>
                    <a:p>
                      <a:pPr algn="just" fontAlgn="t"/>
                      <a:r>
                        <a:rPr lang="en-IN" sz="1100">
                          <a:solidFill>
                            <a:srgbClr val="333333"/>
                          </a:solidFill>
                          <a:effectLst/>
                          <a:latin typeface="inter-regular"/>
                        </a:rPr>
                        <a:t>bitwise inclusive OR</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8338128"/>
                  </a:ext>
                </a:extLst>
              </a:tr>
              <a:tr h="308454">
                <a:tc rowSpan="2">
                  <a:txBody>
                    <a:bodyPr/>
                    <a:lstStyle/>
                    <a:p>
                      <a:pPr algn="just" fontAlgn="t"/>
                      <a:r>
                        <a:rPr lang="en-IN" sz="1100">
                          <a:solidFill>
                            <a:srgbClr val="333333"/>
                          </a:solidFill>
                          <a:effectLst/>
                          <a:latin typeface="inter-regular"/>
                        </a:rPr>
                        <a:t>Logical</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logical AND</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&amp;&amp;</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79888057"/>
                  </a:ext>
                </a:extLst>
              </a:tr>
              <a:tr h="308454">
                <a:tc vMerge="1">
                  <a:txBody>
                    <a:bodyPr/>
                    <a:lstStyle/>
                    <a:p>
                      <a:endParaRPr lang="en-IN"/>
                    </a:p>
                  </a:txBody>
                  <a:tcPr/>
                </a:tc>
                <a:tc>
                  <a:txBody>
                    <a:bodyPr/>
                    <a:lstStyle/>
                    <a:p>
                      <a:pPr algn="just" fontAlgn="t"/>
                      <a:r>
                        <a:rPr lang="en-IN" sz="1100">
                          <a:solidFill>
                            <a:srgbClr val="333333"/>
                          </a:solidFill>
                          <a:effectLst/>
                          <a:latin typeface="inter-regular"/>
                        </a:rPr>
                        <a:t>logical OR</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08929260"/>
                  </a:ext>
                </a:extLst>
              </a:tr>
              <a:tr h="308454">
                <a:tc>
                  <a:txBody>
                    <a:bodyPr/>
                    <a:lstStyle/>
                    <a:p>
                      <a:pPr algn="just" fontAlgn="t"/>
                      <a:r>
                        <a:rPr lang="en-IN" sz="1100">
                          <a:solidFill>
                            <a:srgbClr val="333333"/>
                          </a:solidFill>
                          <a:effectLst/>
                          <a:latin typeface="inter-regular"/>
                        </a:rPr>
                        <a:t>Ternary</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ternary</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100">
                          <a:solidFill>
                            <a:srgbClr val="333333"/>
                          </a:solidFill>
                          <a:effectLst/>
                          <a:latin typeface="inter-regular"/>
                        </a:rPr>
                        <a:t>? :</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49818533"/>
                  </a:ext>
                </a:extLst>
              </a:tr>
              <a:tr h="506745">
                <a:tc>
                  <a:txBody>
                    <a:bodyPr/>
                    <a:lstStyle/>
                    <a:p>
                      <a:pPr algn="just" fontAlgn="t"/>
                      <a:r>
                        <a:rPr lang="en-IN" sz="1100">
                          <a:solidFill>
                            <a:srgbClr val="333333"/>
                          </a:solidFill>
                          <a:effectLst/>
                          <a:latin typeface="inter-regular"/>
                        </a:rPr>
                        <a:t>Assignment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a:solidFill>
                            <a:srgbClr val="333333"/>
                          </a:solidFill>
                          <a:effectLst/>
                          <a:latin typeface="inter-regular"/>
                        </a:rPr>
                        <a:t>assignment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100" dirty="0">
                          <a:solidFill>
                            <a:srgbClr val="333333"/>
                          </a:solidFill>
                          <a:effectLst/>
                          <a:latin typeface="inter-regular"/>
                        </a:rPr>
                        <a:t>= += -= *= /= %= &amp;= ^= |= &lt;&lt;= &gt;&gt;= &gt;&gt;&gt;=</a:t>
                      </a:r>
                    </a:p>
                  </a:txBody>
                  <a:tcPr marL="47356" marR="47356" marT="47356" marB="473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13363560"/>
                  </a:ext>
                </a:extLst>
              </a:tr>
            </a:tbl>
          </a:graphicData>
        </a:graphic>
      </p:graphicFrame>
    </p:spTree>
    <p:extLst>
      <p:ext uri="{BB962C8B-B14F-4D97-AF65-F5344CB8AC3E}">
        <p14:creationId xmlns:p14="http://schemas.microsoft.com/office/powerpoint/2010/main" val="3567159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Ternary Operator</a:t>
            </a:r>
            <a:endParaRPr lang="en-IN" dirty="0"/>
          </a:p>
        </p:txBody>
      </p:sp>
      <p:sp>
        <p:nvSpPr>
          <p:cNvPr id="3" name="TextBox 2"/>
          <p:cNvSpPr txBox="1"/>
          <p:nvPr/>
        </p:nvSpPr>
        <p:spPr>
          <a:xfrm>
            <a:off x="167885" y="887506"/>
            <a:ext cx="11636189" cy="6068328"/>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IN" sz="2000" dirty="0">
                <a:latin typeface="+mj-lt"/>
                <a:ea typeface="+mj-ea"/>
                <a:cs typeface="+mj-cs"/>
              </a:rPr>
              <a:t>The operator that requires three operands is called as Ternary Operator.</a:t>
            </a:r>
          </a:p>
          <a:p>
            <a:pPr marL="342900" indent="-342900">
              <a:spcBef>
                <a:spcPts val="1000"/>
              </a:spcBef>
              <a:buClr>
                <a:schemeClr val="bg2">
                  <a:lumMod val="40000"/>
                  <a:lumOff val="60000"/>
                </a:schemeClr>
              </a:buClr>
              <a:buSzPct val="80000"/>
              <a:buFont typeface="Wingdings 3" charset="2"/>
              <a:buChar char=""/>
            </a:pPr>
            <a:r>
              <a:rPr lang="en-IN" sz="2000" dirty="0">
                <a:latin typeface="+mj-lt"/>
                <a:ea typeface="+mj-ea"/>
                <a:cs typeface="+mj-cs"/>
              </a:rPr>
              <a:t>Java supports only one ternary operator  ? :</a:t>
            </a:r>
          </a:p>
          <a:p>
            <a:pPr marL="342900" indent="-342900">
              <a:spcBef>
                <a:spcPts val="1000"/>
              </a:spcBef>
              <a:buClr>
                <a:schemeClr val="bg2">
                  <a:lumMod val="40000"/>
                  <a:lumOff val="60000"/>
                </a:schemeClr>
              </a:buClr>
              <a:buSzPct val="80000"/>
              <a:buFont typeface="Wingdings 3" charset="2"/>
              <a:buChar char=""/>
            </a:pPr>
            <a:r>
              <a:rPr lang="en-IN" sz="2000" dirty="0">
                <a:latin typeface="+mj-lt"/>
                <a:ea typeface="+mj-ea"/>
                <a:cs typeface="+mj-cs"/>
              </a:rPr>
              <a:t>Syntax : (condition) ? (Value if true) : (value if false)</a:t>
            </a:r>
          </a:p>
          <a:p>
            <a:pPr>
              <a:spcBef>
                <a:spcPts val="1000"/>
              </a:spcBef>
              <a:buClr>
                <a:schemeClr val="bg2">
                  <a:lumMod val="40000"/>
                  <a:lumOff val="60000"/>
                </a:schemeClr>
              </a:buClr>
              <a:buSzPct val="80000"/>
            </a:pPr>
            <a:r>
              <a:rPr lang="en-IN" sz="2000" dirty="0">
                <a:latin typeface="+mj-lt"/>
                <a:ea typeface="+mj-ea"/>
                <a:cs typeface="+mj-cs"/>
              </a:rPr>
              <a:t>import </a:t>
            </a:r>
            <a:r>
              <a:rPr lang="en-IN" sz="2000" dirty="0" err="1">
                <a:latin typeface="+mj-lt"/>
                <a:ea typeface="+mj-ea"/>
                <a:cs typeface="+mj-cs"/>
              </a:rPr>
              <a:t>java.util</a:t>
            </a:r>
            <a:r>
              <a:rPr lang="en-IN" sz="2000" dirty="0">
                <a:latin typeface="+mj-lt"/>
                <a:ea typeface="+mj-ea"/>
                <a:cs typeface="+mj-cs"/>
              </a:rPr>
              <a:t>.*;</a:t>
            </a:r>
          </a:p>
          <a:p>
            <a:pPr>
              <a:spcBef>
                <a:spcPts val="1000"/>
              </a:spcBef>
              <a:buClr>
                <a:schemeClr val="bg2">
                  <a:lumMod val="40000"/>
                  <a:lumOff val="60000"/>
                </a:schemeClr>
              </a:buClr>
              <a:buSzPct val="80000"/>
            </a:pPr>
            <a:r>
              <a:rPr lang="en-IN" sz="2000" dirty="0">
                <a:latin typeface="+mj-lt"/>
                <a:ea typeface="+mj-ea"/>
                <a:cs typeface="+mj-cs"/>
              </a:rPr>
              <a:t>class Ternary{</a:t>
            </a:r>
          </a:p>
          <a:p>
            <a:pPr>
              <a:spcBef>
                <a:spcPts val="1000"/>
              </a:spcBef>
              <a:buClr>
                <a:schemeClr val="bg2">
                  <a:lumMod val="40000"/>
                  <a:lumOff val="60000"/>
                </a:schemeClr>
              </a:buClr>
              <a:buSzPct val="80000"/>
            </a:pPr>
            <a:r>
              <a:rPr lang="en-IN" sz="2000" dirty="0">
                <a:latin typeface="+mj-lt"/>
                <a:ea typeface="+mj-ea"/>
                <a:cs typeface="+mj-cs"/>
              </a:rPr>
              <a:t>    public static void main(String </a:t>
            </a:r>
            <a:r>
              <a:rPr lang="en-IN" sz="2000" dirty="0" err="1">
                <a:latin typeface="+mj-lt"/>
                <a:ea typeface="+mj-ea"/>
                <a:cs typeface="+mj-cs"/>
              </a:rPr>
              <a:t>args</a:t>
            </a:r>
            <a:r>
              <a:rPr lang="en-IN" sz="2000" dirty="0">
                <a:latin typeface="+mj-lt"/>
                <a:ea typeface="+mj-ea"/>
                <a:cs typeface="+mj-cs"/>
              </a:rPr>
              <a:t>[]){</a:t>
            </a:r>
          </a:p>
          <a:p>
            <a:pPr>
              <a:spcBef>
                <a:spcPts val="1000"/>
              </a:spcBef>
              <a:buClr>
                <a:schemeClr val="bg2">
                  <a:lumMod val="40000"/>
                  <a:lumOff val="60000"/>
                </a:schemeClr>
              </a:buClr>
              <a:buSzPct val="80000"/>
            </a:pPr>
            <a:r>
              <a:rPr lang="en-IN" sz="2000" dirty="0">
                <a:latin typeface="+mj-lt"/>
                <a:ea typeface="+mj-ea"/>
                <a:cs typeface="+mj-cs"/>
              </a:rPr>
              <a:t>        </a:t>
            </a:r>
            <a:r>
              <a:rPr lang="en-IN" sz="2000" dirty="0" err="1">
                <a:latin typeface="+mj-lt"/>
                <a:ea typeface="+mj-ea"/>
                <a:cs typeface="+mj-cs"/>
              </a:rPr>
              <a:t>int</a:t>
            </a:r>
            <a:r>
              <a:rPr lang="en-IN" sz="2000" dirty="0">
                <a:latin typeface="+mj-lt"/>
                <a:ea typeface="+mj-ea"/>
                <a:cs typeface="+mj-cs"/>
              </a:rPr>
              <a:t> a, b, large;</a:t>
            </a:r>
          </a:p>
          <a:p>
            <a:pPr>
              <a:spcBef>
                <a:spcPts val="1000"/>
              </a:spcBef>
              <a:buClr>
                <a:schemeClr val="bg2">
                  <a:lumMod val="40000"/>
                  <a:lumOff val="60000"/>
                </a:schemeClr>
              </a:buClr>
              <a:buSzPct val="80000"/>
            </a:pPr>
            <a:r>
              <a:rPr lang="en-IN" sz="2000" dirty="0">
                <a:latin typeface="+mj-lt"/>
                <a:ea typeface="+mj-ea"/>
                <a:cs typeface="+mj-cs"/>
              </a:rPr>
              <a:t>        Scanner </a:t>
            </a:r>
            <a:r>
              <a:rPr lang="en-IN" sz="2000" dirty="0" err="1">
                <a:latin typeface="+mj-lt"/>
                <a:ea typeface="+mj-ea"/>
                <a:cs typeface="+mj-cs"/>
              </a:rPr>
              <a:t>sc</a:t>
            </a:r>
            <a:r>
              <a:rPr lang="en-IN" sz="2000" dirty="0">
                <a:latin typeface="+mj-lt"/>
                <a:ea typeface="+mj-ea"/>
                <a:cs typeface="+mj-cs"/>
              </a:rPr>
              <a:t>=new Scanner(System.in);</a:t>
            </a:r>
          </a:p>
          <a:p>
            <a:pPr>
              <a:spcBef>
                <a:spcPts val="1000"/>
              </a:spcBef>
              <a:buClr>
                <a:schemeClr val="bg2">
                  <a:lumMod val="40000"/>
                  <a:lumOff val="60000"/>
                </a:schemeClr>
              </a:buClr>
              <a:buSzPct val="80000"/>
            </a:pPr>
            <a:r>
              <a:rPr lang="en-IN" sz="2000" dirty="0">
                <a:latin typeface="+mj-lt"/>
                <a:ea typeface="+mj-ea"/>
                <a:cs typeface="+mj-cs"/>
              </a:rPr>
              <a:t>        </a:t>
            </a:r>
            <a:r>
              <a:rPr lang="en-IN" sz="2000" dirty="0" err="1">
                <a:latin typeface="+mj-lt"/>
                <a:ea typeface="+mj-ea"/>
                <a:cs typeface="+mj-cs"/>
              </a:rPr>
              <a:t>System.out.println</a:t>
            </a:r>
            <a:r>
              <a:rPr lang="en-IN" sz="2000" dirty="0">
                <a:latin typeface="+mj-lt"/>
                <a:ea typeface="+mj-ea"/>
                <a:cs typeface="+mj-cs"/>
              </a:rPr>
              <a:t>("Enter 2 numbers");</a:t>
            </a:r>
          </a:p>
          <a:p>
            <a:pPr>
              <a:spcBef>
                <a:spcPts val="1000"/>
              </a:spcBef>
              <a:buClr>
                <a:schemeClr val="bg2">
                  <a:lumMod val="40000"/>
                  <a:lumOff val="60000"/>
                </a:schemeClr>
              </a:buClr>
              <a:buSzPct val="80000"/>
            </a:pPr>
            <a:r>
              <a:rPr lang="en-IN" sz="2000" dirty="0">
                <a:latin typeface="+mj-lt"/>
                <a:ea typeface="+mj-ea"/>
                <a:cs typeface="+mj-cs"/>
              </a:rPr>
              <a:t>        a=</a:t>
            </a:r>
            <a:r>
              <a:rPr lang="en-IN" sz="2000" dirty="0" err="1">
                <a:latin typeface="+mj-lt"/>
                <a:ea typeface="+mj-ea"/>
                <a:cs typeface="+mj-cs"/>
              </a:rPr>
              <a:t>sc.nextInt</a:t>
            </a:r>
            <a:r>
              <a:rPr lang="en-IN" sz="2000" dirty="0">
                <a:latin typeface="+mj-lt"/>
                <a:ea typeface="+mj-ea"/>
                <a:cs typeface="+mj-cs"/>
              </a:rPr>
              <a:t>();</a:t>
            </a:r>
          </a:p>
          <a:p>
            <a:pPr>
              <a:spcBef>
                <a:spcPts val="1000"/>
              </a:spcBef>
              <a:buClr>
                <a:schemeClr val="bg2">
                  <a:lumMod val="40000"/>
                  <a:lumOff val="60000"/>
                </a:schemeClr>
              </a:buClr>
              <a:buSzPct val="80000"/>
            </a:pPr>
            <a:r>
              <a:rPr lang="en-IN" sz="2000" dirty="0">
                <a:latin typeface="+mj-lt"/>
                <a:ea typeface="+mj-ea"/>
                <a:cs typeface="+mj-cs"/>
              </a:rPr>
              <a:t>        b=</a:t>
            </a:r>
            <a:r>
              <a:rPr lang="en-IN" sz="2000" dirty="0" err="1">
                <a:latin typeface="+mj-lt"/>
                <a:ea typeface="+mj-ea"/>
                <a:cs typeface="+mj-cs"/>
              </a:rPr>
              <a:t>sc.nextInt</a:t>
            </a:r>
            <a:r>
              <a:rPr lang="en-IN" sz="2000" dirty="0">
                <a:latin typeface="+mj-lt"/>
                <a:ea typeface="+mj-ea"/>
                <a:cs typeface="+mj-cs"/>
              </a:rPr>
              <a:t>();</a:t>
            </a:r>
          </a:p>
          <a:p>
            <a:pPr>
              <a:spcBef>
                <a:spcPts val="1000"/>
              </a:spcBef>
              <a:buClr>
                <a:schemeClr val="bg2">
                  <a:lumMod val="40000"/>
                  <a:lumOff val="60000"/>
                </a:schemeClr>
              </a:buClr>
              <a:buSzPct val="80000"/>
            </a:pPr>
            <a:r>
              <a:rPr lang="en-IN" sz="2000" dirty="0">
                <a:latin typeface="+mj-lt"/>
                <a:ea typeface="+mj-ea"/>
                <a:cs typeface="+mj-cs"/>
              </a:rPr>
              <a:t>        large=(a&gt;b)?</a:t>
            </a:r>
            <a:r>
              <a:rPr lang="en-IN" sz="2000" dirty="0" err="1">
                <a:latin typeface="+mj-lt"/>
                <a:ea typeface="+mj-ea"/>
                <a:cs typeface="+mj-cs"/>
              </a:rPr>
              <a:t>a:b</a:t>
            </a:r>
            <a:r>
              <a:rPr lang="en-IN" sz="2000" dirty="0">
                <a:latin typeface="+mj-lt"/>
                <a:ea typeface="+mj-ea"/>
                <a:cs typeface="+mj-cs"/>
              </a:rPr>
              <a:t>;</a:t>
            </a:r>
          </a:p>
          <a:p>
            <a:pPr>
              <a:spcBef>
                <a:spcPts val="1000"/>
              </a:spcBef>
              <a:buClr>
                <a:schemeClr val="bg2">
                  <a:lumMod val="40000"/>
                  <a:lumOff val="60000"/>
                </a:schemeClr>
              </a:buClr>
              <a:buSzPct val="80000"/>
            </a:pPr>
            <a:r>
              <a:rPr lang="en-IN" sz="2000" dirty="0">
                <a:latin typeface="+mj-lt"/>
                <a:ea typeface="+mj-ea"/>
                <a:cs typeface="+mj-cs"/>
              </a:rPr>
              <a:t>        </a:t>
            </a:r>
            <a:r>
              <a:rPr lang="en-IN" sz="2000" dirty="0" err="1">
                <a:latin typeface="+mj-lt"/>
                <a:ea typeface="+mj-ea"/>
                <a:cs typeface="+mj-cs"/>
              </a:rPr>
              <a:t>System.out.println</a:t>
            </a:r>
            <a:r>
              <a:rPr lang="en-IN" sz="2000" dirty="0">
                <a:latin typeface="+mj-lt"/>
                <a:ea typeface="+mj-ea"/>
                <a:cs typeface="+mj-cs"/>
              </a:rPr>
              <a:t>("Largest number is : "+large);</a:t>
            </a:r>
          </a:p>
          <a:p>
            <a:pPr>
              <a:spcBef>
                <a:spcPts val="1000"/>
              </a:spcBef>
              <a:buClr>
                <a:schemeClr val="bg2">
                  <a:lumMod val="40000"/>
                  <a:lumOff val="60000"/>
                </a:schemeClr>
              </a:buClr>
              <a:buSzPct val="80000"/>
            </a:pPr>
            <a:r>
              <a:rPr lang="en-IN" sz="2000" dirty="0">
                <a:latin typeface="+mj-lt"/>
                <a:ea typeface="+mj-ea"/>
                <a:cs typeface="+mj-cs"/>
              </a:rPr>
              <a:t>    } }</a:t>
            </a:r>
          </a:p>
        </p:txBody>
      </p:sp>
      <p:pic>
        <p:nvPicPr>
          <p:cNvPr id="4" name="Picture 3"/>
          <p:cNvPicPr>
            <a:picLocks noChangeAspect="1"/>
          </p:cNvPicPr>
          <p:nvPr/>
        </p:nvPicPr>
        <p:blipFill>
          <a:blip r:embed="rId2"/>
          <a:stretch>
            <a:fillRect/>
          </a:stretch>
        </p:blipFill>
        <p:spPr>
          <a:xfrm>
            <a:off x="6795568" y="4160000"/>
            <a:ext cx="5307764" cy="2625346"/>
          </a:xfrm>
          <a:prstGeom prst="rect">
            <a:avLst/>
          </a:prstGeom>
        </p:spPr>
      </p:pic>
    </p:spTree>
    <p:extLst>
      <p:ext uri="{BB962C8B-B14F-4D97-AF65-F5344CB8AC3E}">
        <p14:creationId xmlns:p14="http://schemas.microsoft.com/office/powerpoint/2010/main" val="738477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Comments</a:t>
            </a:r>
            <a:endParaRPr lang="en-IN" dirty="0"/>
          </a:p>
        </p:txBody>
      </p:sp>
      <p:sp>
        <p:nvSpPr>
          <p:cNvPr id="3" name="TextBox 2"/>
          <p:cNvSpPr txBox="1"/>
          <p:nvPr/>
        </p:nvSpPr>
        <p:spPr>
          <a:xfrm>
            <a:off x="251012" y="1147156"/>
            <a:ext cx="11636189" cy="1708160"/>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Single line Comments - // comments</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Multi line comments - /* comments */</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Documentation comments - /** comments */</a:t>
            </a:r>
          </a:p>
          <a:p>
            <a:pPr marL="342900" indent="-342900">
              <a:spcBef>
                <a:spcPts val="1000"/>
              </a:spcBef>
              <a:buClr>
                <a:schemeClr val="bg2">
                  <a:lumMod val="40000"/>
                  <a:lumOff val="60000"/>
                </a:schemeClr>
              </a:buClr>
              <a:buSzPct val="80000"/>
              <a:buFont typeface="Wingdings 3" charset="2"/>
              <a:buChar char=""/>
            </a:pPr>
            <a:endParaRPr lang="en-IN" sz="2000" dirty="0">
              <a:latin typeface="+mj-lt"/>
              <a:ea typeface="+mj-ea"/>
              <a:cs typeface="+mj-cs"/>
            </a:endParaRPr>
          </a:p>
        </p:txBody>
      </p:sp>
    </p:spTree>
    <p:extLst>
      <p:ext uri="{BB962C8B-B14F-4D97-AF65-F5344CB8AC3E}">
        <p14:creationId xmlns:p14="http://schemas.microsoft.com/office/powerpoint/2010/main" val="535440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err="1"/>
              <a:t>Input/Output</a:t>
            </a:r>
            <a:r>
              <a:rPr lang="en-US" dirty="0"/>
              <a:t> in Java</a:t>
            </a:r>
            <a:endParaRPr lang="en-IN" dirty="0"/>
          </a:p>
        </p:txBody>
      </p:sp>
      <p:sp>
        <p:nvSpPr>
          <p:cNvPr id="3" name="TextBox 2"/>
          <p:cNvSpPr txBox="1"/>
          <p:nvPr/>
        </p:nvSpPr>
        <p:spPr>
          <a:xfrm>
            <a:off x="251012" y="1147156"/>
            <a:ext cx="11636189" cy="3888244"/>
          </a:xfrm>
          <a:prstGeom prst="rect">
            <a:avLst/>
          </a:prstGeom>
          <a:noFill/>
        </p:spPr>
        <p:txBody>
          <a:bodyPr wrap="square" rtlCol="0">
            <a:spAutoFit/>
          </a:bodyPr>
          <a:lstStyle/>
          <a:p>
            <a:pPr>
              <a:spcBef>
                <a:spcPts val="1000"/>
              </a:spcBef>
              <a:buClr>
                <a:schemeClr val="bg2">
                  <a:lumMod val="40000"/>
                  <a:lumOff val="60000"/>
                </a:schemeClr>
              </a:buClr>
              <a:buSzPct val="80000"/>
            </a:pPr>
            <a:r>
              <a:rPr lang="en-US" sz="2000" b="1" dirty="0">
                <a:latin typeface="+mj-lt"/>
                <a:ea typeface="+mj-ea"/>
                <a:cs typeface="+mj-cs"/>
              </a:rPr>
              <a:t>Output in Java</a:t>
            </a:r>
          </a:p>
          <a:p>
            <a:pPr marL="342900" indent="-342900">
              <a:spcBef>
                <a:spcPts val="1000"/>
              </a:spcBef>
              <a:buClr>
                <a:schemeClr val="bg2">
                  <a:lumMod val="40000"/>
                  <a:lumOff val="60000"/>
                </a:schemeClr>
              </a:buClr>
              <a:buSzPct val="80000"/>
              <a:buFont typeface="Wingdings 3" charset="2"/>
              <a:buChar char=""/>
            </a:pPr>
            <a:r>
              <a:rPr lang="en-US" sz="2000" dirty="0" err="1">
                <a:latin typeface="+mj-lt"/>
                <a:ea typeface="+mj-ea"/>
                <a:cs typeface="+mj-cs"/>
              </a:rPr>
              <a:t>System.out.println</a:t>
            </a:r>
            <a:r>
              <a:rPr lang="en-US" sz="2000" dirty="0">
                <a:latin typeface="+mj-lt"/>
                <a:ea typeface="+mj-ea"/>
                <a:cs typeface="+mj-cs"/>
              </a:rPr>
              <a:t>(“Hello”);</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System – class of </a:t>
            </a:r>
            <a:r>
              <a:rPr lang="en-US" sz="2000" dirty="0" err="1">
                <a:latin typeface="+mj-lt"/>
                <a:ea typeface="+mj-ea"/>
                <a:cs typeface="+mj-cs"/>
              </a:rPr>
              <a:t>Java.lang</a:t>
            </a:r>
            <a:r>
              <a:rPr lang="en-US" sz="2000" dirty="0">
                <a:latin typeface="+mj-lt"/>
                <a:ea typeface="+mj-ea"/>
                <a:cs typeface="+mj-cs"/>
              </a:rPr>
              <a:t> package</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out – variable of class System corresponding to the </a:t>
            </a:r>
            <a:r>
              <a:rPr lang="en-US" sz="2000" dirty="0" err="1">
                <a:latin typeface="+mj-lt"/>
                <a:ea typeface="+mj-ea"/>
                <a:cs typeface="+mj-cs"/>
              </a:rPr>
              <a:t>std</a:t>
            </a:r>
            <a:r>
              <a:rPr lang="en-US" sz="2000" dirty="0">
                <a:latin typeface="+mj-lt"/>
                <a:ea typeface="+mj-ea"/>
                <a:cs typeface="+mj-cs"/>
              </a:rPr>
              <a:t> o/p device i.e. monitor</a:t>
            </a:r>
          </a:p>
          <a:p>
            <a:pPr marL="342900" indent="-342900">
              <a:spcBef>
                <a:spcPts val="1000"/>
              </a:spcBef>
              <a:buClr>
                <a:schemeClr val="bg2">
                  <a:lumMod val="40000"/>
                  <a:lumOff val="60000"/>
                </a:schemeClr>
              </a:buClr>
              <a:buSzPct val="80000"/>
              <a:buFont typeface="Wingdings 3" charset="2"/>
              <a:buChar char=""/>
            </a:pPr>
            <a:r>
              <a:rPr lang="en-US" sz="2000" dirty="0" err="1">
                <a:latin typeface="+mj-lt"/>
                <a:ea typeface="+mj-ea"/>
                <a:cs typeface="+mj-cs"/>
              </a:rPr>
              <a:t>println</a:t>
            </a:r>
            <a:r>
              <a:rPr lang="en-US" sz="2000" dirty="0">
                <a:latin typeface="+mj-lt"/>
                <a:ea typeface="+mj-ea"/>
                <a:cs typeface="+mj-cs"/>
              </a:rPr>
              <a:t>()/print() – static methods for displaying content</a:t>
            </a:r>
          </a:p>
          <a:p>
            <a:pPr>
              <a:spcBef>
                <a:spcPts val="1000"/>
              </a:spcBef>
              <a:buClr>
                <a:schemeClr val="bg2">
                  <a:lumMod val="40000"/>
                  <a:lumOff val="60000"/>
                </a:schemeClr>
              </a:buClr>
              <a:buSzPct val="80000"/>
            </a:pPr>
            <a:r>
              <a:rPr lang="en-US" sz="2000" b="1" dirty="0">
                <a:latin typeface="+mj-lt"/>
                <a:ea typeface="+mj-ea"/>
                <a:cs typeface="+mj-cs"/>
              </a:rPr>
              <a:t>Input in Java</a:t>
            </a:r>
          </a:p>
          <a:p>
            <a:pPr marL="342900" indent="-342900">
              <a:spcBef>
                <a:spcPts val="1000"/>
              </a:spcBef>
              <a:buClr>
                <a:schemeClr val="bg2">
                  <a:lumMod val="40000"/>
                  <a:lumOff val="60000"/>
                </a:schemeClr>
              </a:buClr>
              <a:buSzPct val="80000"/>
              <a:buFont typeface="Wingdings 3" charset="2"/>
              <a:buChar char=""/>
            </a:pPr>
            <a:r>
              <a:rPr lang="en-US" sz="2000" dirty="0" err="1">
                <a:latin typeface="+mj-lt"/>
                <a:ea typeface="+mj-ea"/>
                <a:cs typeface="+mj-cs"/>
              </a:rPr>
              <a:t>BufferedReader</a:t>
            </a:r>
            <a:r>
              <a:rPr lang="en-US" sz="2000" dirty="0">
                <a:latin typeface="+mj-lt"/>
                <a:ea typeface="+mj-ea"/>
                <a:cs typeface="+mj-cs"/>
              </a:rPr>
              <a:t> – </a:t>
            </a:r>
            <a:r>
              <a:rPr lang="en-US" sz="2000" dirty="0" err="1">
                <a:latin typeface="+mj-lt"/>
                <a:ea typeface="+mj-ea"/>
                <a:cs typeface="+mj-cs"/>
              </a:rPr>
              <a:t>readLine</a:t>
            </a:r>
            <a:r>
              <a:rPr lang="en-US" sz="2000" dirty="0">
                <a:latin typeface="+mj-lt"/>
                <a:ea typeface="+mj-ea"/>
                <a:cs typeface="+mj-cs"/>
              </a:rPr>
              <a:t>()</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Scanner – </a:t>
            </a:r>
            <a:r>
              <a:rPr lang="en-US" sz="2000" dirty="0" err="1">
                <a:latin typeface="+mj-lt"/>
                <a:ea typeface="+mj-ea"/>
                <a:cs typeface="+mj-cs"/>
              </a:rPr>
              <a:t>nextInt</a:t>
            </a:r>
            <a:r>
              <a:rPr lang="en-US" sz="2000" dirty="0">
                <a:latin typeface="+mj-lt"/>
                <a:ea typeface="+mj-ea"/>
                <a:cs typeface="+mj-cs"/>
              </a:rPr>
              <a:t>(), </a:t>
            </a:r>
            <a:r>
              <a:rPr lang="en-US" sz="2000" dirty="0" err="1">
                <a:latin typeface="+mj-lt"/>
                <a:ea typeface="+mj-ea"/>
                <a:cs typeface="+mj-cs"/>
              </a:rPr>
              <a:t>nextLong</a:t>
            </a:r>
            <a:r>
              <a:rPr lang="en-US" sz="2000" dirty="0">
                <a:latin typeface="+mj-lt"/>
                <a:ea typeface="+mj-ea"/>
                <a:cs typeface="+mj-cs"/>
              </a:rPr>
              <a:t>(), </a:t>
            </a:r>
            <a:r>
              <a:rPr lang="en-US" sz="2000" dirty="0" err="1">
                <a:latin typeface="+mj-lt"/>
                <a:ea typeface="+mj-ea"/>
                <a:cs typeface="+mj-cs"/>
              </a:rPr>
              <a:t>nextFloat</a:t>
            </a:r>
            <a:r>
              <a:rPr lang="en-US" sz="2000" dirty="0">
                <a:latin typeface="+mj-lt"/>
                <a:ea typeface="+mj-ea"/>
                <a:cs typeface="+mj-cs"/>
              </a:rPr>
              <a:t>(), </a:t>
            </a:r>
            <a:r>
              <a:rPr lang="en-US" sz="2000" dirty="0" err="1">
                <a:latin typeface="+mj-lt"/>
                <a:ea typeface="+mj-ea"/>
                <a:cs typeface="+mj-cs"/>
              </a:rPr>
              <a:t>nextDouble</a:t>
            </a:r>
            <a:r>
              <a:rPr lang="en-US" sz="2000" dirty="0">
                <a:latin typeface="+mj-lt"/>
                <a:ea typeface="+mj-ea"/>
                <a:cs typeface="+mj-cs"/>
              </a:rPr>
              <a:t>(), next(), </a:t>
            </a:r>
            <a:r>
              <a:rPr lang="en-US" sz="2000" dirty="0" err="1">
                <a:latin typeface="+mj-lt"/>
                <a:ea typeface="+mj-ea"/>
                <a:cs typeface="+mj-cs"/>
              </a:rPr>
              <a:t>nextLine</a:t>
            </a:r>
            <a:r>
              <a:rPr lang="en-US" sz="2000" dirty="0">
                <a:latin typeface="+mj-lt"/>
                <a:ea typeface="+mj-ea"/>
                <a:cs typeface="+mj-cs"/>
              </a:rPr>
              <a:t>()</a:t>
            </a:r>
          </a:p>
          <a:p>
            <a:pPr marL="342900" indent="-342900">
              <a:spcBef>
                <a:spcPts val="1000"/>
              </a:spcBef>
              <a:buClr>
                <a:schemeClr val="bg2">
                  <a:lumMod val="40000"/>
                  <a:lumOff val="60000"/>
                </a:schemeClr>
              </a:buClr>
              <a:buSzPct val="80000"/>
              <a:buFont typeface="Wingdings 3" charset="2"/>
              <a:buChar char=""/>
            </a:pPr>
            <a:endParaRPr lang="en-IN" sz="2000" b="1" dirty="0">
              <a:latin typeface="+mj-lt"/>
              <a:ea typeface="+mj-ea"/>
              <a:cs typeface="+mj-cs"/>
            </a:endParaRPr>
          </a:p>
        </p:txBody>
      </p:sp>
    </p:spTree>
    <p:extLst>
      <p:ext uri="{BB962C8B-B14F-4D97-AF65-F5344CB8AC3E}">
        <p14:creationId xmlns:p14="http://schemas.microsoft.com/office/powerpoint/2010/main" val="2318182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10950144" cy="902257"/>
          </a:xfrm>
        </p:spPr>
        <p:txBody>
          <a:bodyPr/>
          <a:lstStyle/>
          <a:p>
            <a:r>
              <a:rPr lang="en-US" dirty="0"/>
              <a:t>Simple Java Program</a:t>
            </a:r>
            <a:endParaRPr lang="en-IN" dirty="0"/>
          </a:p>
        </p:txBody>
      </p:sp>
      <p:sp>
        <p:nvSpPr>
          <p:cNvPr id="3" name="Content Placeholder 2"/>
          <p:cNvSpPr>
            <a:spLocks noGrp="1"/>
          </p:cNvSpPr>
          <p:nvPr>
            <p:ph idx="1"/>
          </p:nvPr>
        </p:nvSpPr>
        <p:spPr>
          <a:xfrm>
            <a:off x="532015" y="1288474"/>
            <a:ext cx="11006049" cy="5295206"/>
          </a:xfrm>
        </p:spPr>
        <p:txBody>
          <a:bodyPr>
            <a:normAutofit/>
          </a:bodyPr>
          <a:lstStyle/>
          <a:p>
            <a:pPr marL="0" indent="0">
              <a:buNone/>
            </a:pPr>
            <a:r>
              <a:rPr lang="en-IN" dirty="0"/>
              <a:t>class Hello{</a:t>
            </a:r>
          </a:p>
          <a:p>
            <a:pPr marL="0" indent="0">
              <a:buNone/>
            </a:pPr>
            <a:r>
              <a:rPr lang="en-IN" dirty="0"/>
              <a:t>    public static void main(String </a:t>
            </a:r>
            <a:r>
              <a:rPr lang="en-IN" dirty="0" err="1"/>
              <a:t>args</a:t>
            </a:r>
            <a:r>
              <a:rPr lang="en-IN" dirty="0"/>
              <a:t>[])</a:t>
            </a:r>
          </a:p>
          <a:p>
            <a:pPr marL="0" indent="0">
              <a:buNone/>
            </a:pPr>
            <a:r>
              <a:rPr lang="en-IN" dirty="0"/>
              <a:t>    {</a:t>
            </a:r>
          </a:p>
          <a:p>
            <a:pPr marL="0" indent="0">
              <a:buNone/>
            </a:pPr>
            <a:r>
              <a:rPr lang="en-IN" dirty="0"/>
              <a:t>        </a:t>
            </a:r>
            <a:r>
              <a:rPr lang="en-IN" dirty="0" err="1"/>
              <a:t>System.out.println</a:t>
            </a:r>
            <a:r>
              <a:rPr lang="en-IN" dirty="0"/>
              <a:t>("Hello World");    </a:t>
            </a:r>
          </a:p>
          <a:p>
            <a:pPr marL="0" indent="0">
              <a:buNone/>
            </a:pPr>
            <a:r>
              <a:rPr lang="en-IN" dirty="0"/>
              <a:t>    }</a:t>
            </a:r>
          </a:p>
          <a:p>
            <a:pPr marL="0" indent="0">
              <a:buNone/>
            </a:pPr>
            <a:r>
              <a:rPr lang="en-IN" dirty="0"/>
              <a:t>}</a:t>
            </a:r>
          </a:p>
          <a:p>
            <a:pPr marL="0" indent="0">
              <a:buNone/>
            </a:pPr>
            <a:endParaRPr lang="en-US" dirty="0"/>
          </a:p>
          <a:p>
            <a:pPr marL="0" indent="0">
              <a:buNone/>
            </a:pPr>
            <a:r>
              <a:rPr lang="en-US" dirty="0"/>
              <a:t>Output : </a:t>
            </a:r>
          </a:p>
          <a:p>
            <a:pPr marL="0" indent="0">
              <a:buNone/>
            </a:pPr>
            <a:endParaRPr lang="en-US" dirty="0"/>
          </a:p>
        </p:txBody>
      </p:sp>
      <p:pic>
        <p:nvPicPr>
          <p:cNvPr id="4" name="Picture 3"/>
          <p:cNvPicPr>
            <a:picLocks noChangeAspect="1"/>
          </p:cNvPicPr>
          <p:nvPr/>
        </p:nvPicPr>
        <p:blipFill>
          <a:blip r:embed="rId2"/>
          <a:stretch>
            <a:fillRect/>
          </a:stretch>
        </p:blipFill>
        <p:spPr>
          <a:xfrm>
            <a:off x="1910021" y="3728452"/>
            <a:ext cx="5662239" cy="3029795"/>
          </a:xfrm>
          <a:prstGeom prst="rect">
            <a:avLst/>
          </a:prstGeom>
        </p:spPr>
      </p:pic>
    </p:spTree>
    <p:extLst>
      <p:ext uri="{BB962C8B-B14F-4D97-AF65-F5344CB8AC3E}">
        <p14:creationId xmlns:p14="http://schemas.microsoft.com/office/powerpoint/2010/main" val="113023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383037" y="939338"/>
            <a:ext cx="11313459" cy="253268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dirty="0"/>
              <a:t>Class</a:t>
            </a:r>
          </a:p>
          <a:p>
            <a:pPr marL="742950" lvl="1" indent="-285750">
              <a:lnSpc>
                <a:spcPct val="150000"/>
              </a:lnSpc>
              <a:buFont typeface="Arial" panose="020B0604020202020204" pitchFamily="34" charset="0"/>
              <a:buChar char="•"/>
            </a:pPr>
            <a:r>
              <a:rPr lang="en-US" dirty="0"/>
              <a:t>Objects</a:t>
            </a:r>
          </a:p>
          <a:p>
            <a:pPr marL="742950" lvl="1" indent="-285750">
              <a:lnSpc>
                <a:spcPct val="150000"/>
              </a:lnSpc>
              <a:buFont typeface="Arial" panose="020B0604020202020204" pitchFamily="34" charset="0"/>
              <a:buChar char="•"/>
            </a:pPr>
            <a:r>
              <a:rPr lang="en-US" dirty="0"/>
              <a:t>Data Abstraction </a:t>
            </a:r>
          </a:p>
          <a:p>
            <a:pPr marL="742950" lvl="1" indent="-285750">
              <a:lnSpc>
                <a:spcPct val="150000"/>
              </a:lnSpc>
              <a:buFont typeface="Arial" panose="020B0604020202020204" pitchFamily="34" charset="0"/>
              <a:buChar char="•"/>
            </a:pPr>
            <a:r>
              <a:rPr lang="en-US" dirty="0"/>
              <a:t>Encapsulation</a:t>
            </a:r>
          </a:p>
          <a:p>
            <a:pPr marL="742950" lvl="1" indent="-285750">
              <a:lnSpc>
                <a:spcPct val="150000"/>
              </a:lnSpc>
              <a:buFont typeface="Arial" panose="020B0604020202020204" pitchFamily="34" charset="0"/>
              <a:buChar char="•"/>
            </a:pPr>
            <a:r>
              <a:rPr lang="en-US" dirty="0"/>
              <a:t>Inheritance</a:t>
            </a:r>
          </a:p>
          <a:p>
            <a:pPr marL="742950" lvl="1" indent="-285750">
              <a:lnSpc>
                <a:spcPct val="150000"/>
              </a:lnSpc>
              <a:buFont typeface="Arial" panose="020B0604020202020204" pitchFamily="34" charset="0"/>
              <a:buChar char="•"/>
            </a:pPr>
            <a:r>
              <a:rPr lang="en-US" dirty="0"/>
              <a:t>Polymorphism</a:t>
            </a:r>
          </a:p>
        </p:txBody>
      </p:sp>
      <p:sp>
        <p:nvSpPr>
          <p:cNvPr id="3" name="Title 1"/>
          <p:cNvSpPr>
            <a:spLocks noGrp="1"/>
          </p:cNvSpPr>
          <p:nvPr>
            <p:ph type="title"/>
          </p:nvPr>
        </p:nvSpPr>
        <p:spPr>
          <a:xfrm>
            <a:off x="299258" y="120209"/>
            <a:ext cx="11604568" cy="819129"/>
          </a:xfrm>
        </p:spPr>
        <p:txBody>
          <a:bodyPr/>
          <a:lstStyle/>
          <a:p>
            <a:pPr algn="ctr"/>
            <a:r>
              <a:rPr lang="en-IN" dirty="0"/>
              <a:t>OOP Concepts</a:t>
            </a:r>
          </a:p>
        </p:txBody>
      </p:sp>
    </p:spTree>
    <p:extLst>
      <p:ext uri="{BB962C8B-B14F-4D97-AF65-F5344CB8AC3E}">
        <p14:creationId xmlns:p14="http://schemas.microsoft.com/office/powerpoint/2010/main" val="2378617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192" y="111896"/>
            <a:ext cx="11770822" cy="760940"/>
          </a:xfrm>
        </p:spPr>
        <p:txBody>
          <a:bodyPr/>
          <a:lstStyle/>
          <a:p>
            <a:r>
              <a:rPr lang="en-US" dirty="0"/>
              <a:t>Program for accepting input (Scanner)</a:t>
            </a:r>
            <a:endParaRPr lang="en-IN" dirty="0"/>
          </a:p>
        </p:txBody>
      </p:sp>
      <p:sp>
        <p:nvSpPr>
          <p:cNvPr id="5" name="Content Placeholder 4"/>
          <p:cNvSpPr>
            <a:spLocks noGrp="1"/>
          </p:cNvSpPr>
          <p:nvPr>
            <p:ph sz="half" idx="1"/>
          </p:nvPr>
        </p:nvSpPr>
        <p:spPr>
          <a:xfrm>
            <a:off x="191192" y="1054735"/>
            <a:ext cx="5619404" cy="5570509"/>
          </a:xfrm>
        </p:spPr>
        <p:txBody>
          <a:bodyPr/>
          <a:lstStyle/>
          <a:p>
            <a:pPr marL="0" indent="0">
              <a:buNone/>
            </a:pPr>
            <a:r>
              <a:rPr lang="en-US" dirty="0"/>
              <a:t>import </a:t>
            </a:r>
            <a:r>
              <a:rPr lang="en-US" dirty="0" err="1"/>
              <a:t>java.util</a:t>
            </a:r>
            <a:r>
              <a:rPr lang="en-US" dirty="0"/>
              <a:t>.*;</a:t>
            </a:r>
            <a:endParaRPr lang="en-IN" dirty="0"/>
          </a:p>
          <a:p>
            <a:pPr marL="0" indent="0">
              <a:buNone/>
            </a:pPr>
            <a:r>
              <a:rPr lang="en-IN" dirty="0"/>
              <a:t>class Square{</a:t>
            </a:r>
          </a:p>
          <a:p>
            <a:pPr marL="0" indent="0">
              <a:buNone/>
            </a:pPr>
            <a:r>
              <a:rPr lang="en-IN" dirty="0"/>
              <a:t>    public static void main(String </a:t>
            </a:r>
            <a:r>
              <a:rPr lang="en-IN" dirty="0" err="1"/>
              <a:t>args</a:t>
            </a:r>
            <a:r>
              <a:rPr lang="en-IN" dirty="0"/>
              <a:t>[])</a:t>
            </a:r>
          </a:p>
          <a:p>
            <a:pPr marL="0" indent="0">
              <a:buNone/>
            </a:pPr>
            <a:r>
              <a:rPr lang="en-IN" dirty="0"/>
              <a:t>    {</a:t>
            </a:r>
          </a:p>
          <a:p>
            <a:pPr marL="0" indent="0">
              <a:buNone/>
            </a:pPr>
            <a:r>
              <a:rPr lang="en-US" dirty="0"/>
              <a:t>        </a:t>
            </a:r>
            <a:r>
              <a:rPr lang="en-US" dirty="0" err="1"/>
              <a:t>int</a:t>
            </a:r>
            <a:r>
              <a:rPr lang="en-US" dirty="0"/>
              <a:t> </a:t>
            </a:r>
            <a:r>
              <a:rPr lang="en-US" dirty="0" err="1"/>
              <a:t>i</a:t>
            </a:r>
            <a:r>
              <a:rPr lang="en-US" dirty="0"/>
              <a:t>, res;</a:t>
            </a:r>
          </a:p>
          <a:p>
            <a:pPr marL="0" indent="0">
              <a:buNone/>
            </a:pPr>
            <a:r>
              <a:rPr lang="en-US" dirty="0"/>
              <a:t>        Scanner </a:t>
            </a:r>
            <a:r>
              <a:rPr lang="en-US" dirty="0" err="1"/>
              <a:t>sc</a:t>
            </a:r>
            <a:r>
              <a:rPr lang="en-US" dirty="0"/>
              <a:t>=new Scanner (System.in);</a:t>
            </a:r>
          </a:p>
          <a:p>
            <a:pPr marL="0" indent="0">
              <a:buNone/>
            </a:pPr>
            <a:r>
              <a:rPr lang="en-US" dirty="0"/>
              <a:t>        </a:t>
            </a:r>
            <a:r>
              <a:rPr lang="en-US" dirty="0" err="1"/>
              <a:t>System.out.println</a:t>
            </a:r>
            <a:r>
              <a:rPr lang="en-US" dirty="0"/>
              <a:t>(“Enter a number : “);</a:t>
            </a:r>
          </a:p>
          <a:p>
            <a:pPr marL="0" indent="0">
              <a:buNone/>
            </a:pPr>
            <a:r>
              <a:rPr lang="en-US" dirty="0"/>
              <a:t>        </a:t>
            </a:r>
            <a:r>
              <a:rPr lang="en-US" dirty="0" err="1"/>
              <a:t>i</a:t>
            </a:r>
            <a:r>
              <a:rPr lang="en-US" dirty="0"/>
              <a:t>=</a:t>
            </a:r>
            <a:r>
              <a:rPr lang="en-US" dirty="0" err="1"/>
              <a:t>sc.nextInt</a:t>
            </a:r>
            <a:r>
              <a:rPr lang="en-US" dirty="0"/>
              <a:t>();</a:t>
            </a:r>
          </a:p>
          <a:p>
            <a:pPr marL="0" indent="0">
              <a:buNone/>
            </a:pPr>
            <a:r>
              <a:rPr lang="en-US" dirty="0"/>
              <a:t>        res=</a:t>
            </a:r>
            <a:r>
              <a:rPr lang="en-US" dirty="0" err="1"/>
              <a:t>i</a:t>
            </a:r>
            <a:r>
              <a:rPr lang="en-US" dirty="0"/>
              <a:t>*</a:t>
            </a:r>
            <a:r>
              <a:rPr lang="en-US" dirty="0" err="1"/>
              <a:t>i</a:t>
            </a:r>
            <a:r>
              <a:rPr lang="en-US" dirty="0"/>
              <a:t>;</a:t>
            </a:r>
            <a:endParaRPr lang="en-IN" dirty="0"/>
          </a:p>
          <a:p>
            <a:pPr marL="0" indent="0">
              <a:buNone/>
            </a:pPr>
            <a:r>
              <a:rPr lang="en-IN" dirty="0"/>
              <a:t>        </a:t>
            </a:r>
            <a:r>
              <a:rPr lang="en-IN" dirty="0" err="1"/>
              <a:t>System.out.println</a:t>
            </a:r>
            <a:r>
              <a:rPr lang="en-IN" dirty="0"/>
              <a:t>(“The square of “ + </a:t>
            </a:r>
            <a:r>
              <a:rPr lang="en-IN" dirty="0" err="1"/>
              <a:t>i</a:t>
            </a:r>
            <a:r>
              <a:rPr lang="en-IN" dirty="0"/>
              <a:t> +  “ is :  “ + res);    </a:t>
            </a:r>
          </a:p>
          <a:p>
            <a:pPr marL="0" indent="0">
              <a:buNone/>
            </a:pPr>
            <a:r>
              <a:rPr lang="en-IN" dirty="0"/>
              <a:t>    }</a:t>
            </a:r>
          </a:p>
          <a:p>
            <a:pPr marL="0" indent="0">
              <a:buNone/>
            </a:pPr>
            <a:r>
              <a:rPr lang="en-IN" dirty="0"/>
              <a:t>}</a:t>
            </a:r>
          </a:p>
          <a:p>
            <a:endParaRPr lang="en-IN" dirty="0"/>
          </a:p>
        </p:txBody>
      </p:sp>
      <p:pic>
        <p:nvPicPr>
          <p:cNvPr id="7" name="Content Placeholder 6"/>
          <p:cNvPicPr>
            <a:picLocks noGrp="1" noChangeAspect="1"/>
          </p:cNvPicPr>
          <p:nvPr>
            <p:ph sz="half" idx="2"/>
          </p:nvPr>
        </p:nvPicPr>
        <p:blipFill>
          <a:blip r:embed="rId2"/>
          <a:stretch>
            <a:fillRect/>
          </a:stretch>
        </p:blipFill>
        <p:spPr>
          <a:xfrm>
            <a:off x="6406429" y="1452749"/>
            <a:ext cx="5272953" cy="3684036"/>
          </a:xfrm>
          <a:prstGeom prst="rect">
            <a:avLst/>
          </a:prstGeom>
        </p:spPr>
      </p:pic>
    </p:spTree>
    <p:extLst>
      <p:ext uri="{BB962C8B-B14F-4D97-AF65-F5344CB8AC3E}">
        <p14:creationId xmlns:p14="http://schemas.microsoft.com/office/powerpoint/2010/main" val="11179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192" y="111896"/>
            <a:ext cx="11770822" cy="760940"/>
          </a:xfrm>
        </p:spPr>
        <p:txBody>
          <a:bodyPr/>
          <a:lstStyle/>
          <a:p>
            <a:r>
              <a:rPr lang="en-US" sz="4000" dirty="0"/>
              <a:t>Program for accepting input (</a:t>
            </a:r>
            <a:r>
              <a:rPr lang="en-US" sz="4000" dirty="0" err="1"/>
              <a:t>BufferedReader</a:t>
            </a:r>
            <a:r>
              <a:rPr lang="en-US" sz="4000" dirty="0"/>
              <a:t>)</a:t>
            </a:r>
            <a:endParaRPr lang="en-IN" sz="4000" dirty="0"/>
          </a:p>
        </p:txBody>
      </p:sp>
      <p:sp>
        <p:nvSpPr>
          <p:cNvPr id="5" name="Content Placeholder 4"/>
          <p:cNvSpPr>
            <a:spLocks noGrp="1"/>
          </p:cNvSpPr>
          <p:nvPr>
            <p:ph sz="half" idx="1"/>
          </p:nvPr>
        </p:nvSpPr>
        <p:spPr>
          <a:xfrm>
            <a:off x="191191" y="1054735"/>
            <a:ext cx="7015943" cy="5570509"/>
          </a:xfrm>
        </p:spPr>
        <p:txBody>
          <a:bodyPr>
            <a:normAutofit lnSpcReduction="10000"/>
          </a:bodyPr>
          <a:lstStyle/>
          <a:p>
            <a:pPr marL="0" indent="0">
              <a:buNone/>
            </a:pPr>
            <a:r>
              <a:rPr lang="en-US" dirty="0"/>
              <a:t>import java.io.*;</a:t>
            </a:r>
            <a:endParaRPr lang="en-IN" dirty="0"/>
          </a:p>
          <a:p>
            <a:pPr marL="0" indent="0">
              <a:buNone/>
            </a:pPr>
            <a:r>
              <a:rPr lang="en-IN" dirty="0"/>
              <a:t>class Square{</a:t>
            </a:r>
          </a:p>
          <a:p>
            <a:pPr marL="0" indent="0">
              <a:buNone/>
            </a:pPr>
            <a:r>
              <a:rPr lang="en-IN" dirty="0"/>
              <a:t>    public static void main(String </a:t>
            </a:r>
            <a:r>
              <a:rPr lang="en-IN" dirty="0" err="1"/>
              <a:t>args</a:t>
            </a:r>
            <a:r>
              <a:rPr lang="en-IN" dirty="0"/>
              <a:t>[]) throws </a:t>
            </a:r>
            <a:r>
              <a:rPr lang="en-IN" dirty="0" err="1"/>
              <a:t>IOException</a:t>
            </a:r>
            <a:endParaRPr lang="en-IN" dirty="0"/>
          </a:p>
          <a:p>
            <a:pPr marL="0" indent="0">
              <a:buNone/>
            </a:pPr>
            <a:r>
              <a:rPr lang="en-IN" dirty="0"/>
              <a:t>    {</a:t>
            </a:r>
          </a:p>
          <a:p>
            <a:pPr marL="0" indent="0">
              <a:buNone/>
            </a:pPr>
            <a:r>
              <a:rPr lang="en-US" dirty="0"/>
              <a:t>        </a:t>
            </a:r>
            <a:r>
              <a:rPr lang="en-US" dirty="0" err="1"/>
              <a:t>int</a:t>
            </a:r>
            <a:r>
              <a:rPr lang="en-US" dirty="0"/>
              <a:t> </a:t>
            </a:r>
            <a:r>
              <a:rPr lang="en-US" dirty="0" err="1"/>
              <a:t>i</a:t>
            </a:r>
            <a:r>
              <a:rPr lang="en-US" dirty="0"/>
              <a:t>, res;</a:t>
            </a:r>
          </a:p>
          <a:p>
            <a:pPr marL="0" indent="0">
              <a:buNone/>
            </a:pPr>
            <a:r>
              <a:rPr lang="en-US" dirty="0"/>
              <a:t>        </a:t>
            </a:r>
            <a:r>
              <a:rPr lang="en-US" dirty="0" err="1"/>
              <a:t>BufferedReader</a:t>
            </a:r>
            <a:r>
              <a:rPr lang="en-US" dirty="0"/>
              <a:t> </a:t>
            </a:r>
            <a:r>
              <a:rPr lang="en-US" dirty="0" err="1"/>
              <a:t>br</a:t>
            </a:r>
            <a:r>
              <a:rPr lang="en-US" dirty="0"/>
              <a:t>=new </a:t>
            </a:r>
            <a:r>
              <a:rPr lang="en-US" dirty="0" err="1"/>
              <a:t>BufferedReader</a:t>
            </a:r>
            <a:r>
              <a:rPr lang="en-US" dirty="0"/>
              <a:t> (new </a:t>
            </a:r>
            <a:r>
              <a:rPr lang="en-US" dirty="0" err="1"/>
              <a:t>InputStreamReader</a:t>
            </a:r>
            <a:r>
              <a:rPr lang="en-US" dirty="0"/>
              <a:t>(System.in));</a:t>
            </a:r>
          </a:p>
          <a:p>
            <a:pPr marL="0" indent="0">
              <a:buNone/>
            </a:pPr>
            <a:r>
              <a:rPr lang="en-US" dirty="0"/>
              <a:t>        String </a:t>
            </a:r>
            <a:r>
              <a:rPr lang="en-US" dirty="0" err="1"/>
              <a:t>str</a:t>
            </a:r>
            <a:r>
              <a:rPr lang="en-US" dirty="0"/>
              <a:t>;</a:t>
            </a:r>
          </a:p>
          <a:p>
            <a:pPr marL="0" indent="0">
              <a:buNone/>
            </a:pPr>
            <a:r>
              <a:rPr lang="en-US" dirty="0"/>
              <a:t>        </a:t>
            </a:r>
            <a:r>
              <a:rPr lang="en-US" dirty="0" err="1"/>
              <a:t>System.out.println</a:t>
            </a:r>
            <a:r>
              <a:rPr lang="en-US" dirty="0"/>
              <a:t>(“Enter a number : “);</a:t>
            </a:r>
          </a:p>
          <a:p>
            <a:pPr marL="0" indent="0">
              <a:buNone/>
            </a:pPr>
            <a:r>
              <a:rPr lang="en-US" dirty="0"/>
              <a:t>        </a:t>
            </a:r>
            <a:r>
              <a:rPr lang="en-US" dirty="0" err="1"/>
              <a:t>str</a:t>
            </a:r>
            <a:r>
              <a:rPr lang="en-US" dirty="0"/>
              <a:t>=</a:t>
            </a:r>
            <a:r>
              <a:rPr lang="en-US" dirty="0" err="1"/>
              <a:t>br.readLine</a:t>
            </a:r>
            <a:r>
              <a:rPr lang="en-US" dirty="0"/>
              <a:t>();</a:t>
            </a:r>
          </a:p>
          <a:p>
            <a:pPr marL="0" indent="0">
              <a:buNone/>
            </a:pPr>
            <a:r>
              <a:rPr lang="en-US" dirty="0"/>
              <a:t>        </a:t>
            </a:r>
            <a:r>
              <a:rPr lang="en-US" dirty="0" err="1"/>
              <a:t>i</a:t>
            </a:r>
            <a:r>
              <a:rPr lang="en-US" dirty="0"/>
              <a:t>=</a:t>
            </a:r>
            <a:r>
              <a:rPr lang="en-US" dirty="0" err="1"/>
              <a:t>Integer.parseInt</a:t>
            </a:r>
            <a:r>
              <a:rPr lang="en-US" dirty="0"/>
              <a:t>(</a:t>
            </a:r>
            <a:r>
              <a:rPr lang="en-US" dirty="0" err="1"/>
              <a:t>str</a:t>
            </a:r>
            <a:r>
              <a:rPr lang="en-US" dirty="0"/>
              <a:t>);</a:t>
            </a:r>
          </a:p>
          <a:p>
            <a:pPr marL="0" indent="0">
              <a:buNone/>
            </a:pPr>
            <a:r>
              <a:rPr lang="en-US" dirty="0"/>
              <a:t>        res=</a:t>
            </a:r>
            <a:r>
              <a:rPr lang="en-US" dirty="0" err="1"/>
              <a:t>i</a:t>
            </a:r>
            <a:r>
              <a:rPr lang="en-US" dirty="0"/>
              <a:t>*</a:t>
            </a:r>
            <a:r>
              <a:rPr lang="en-US" dirty="0" err="1"/>
              <a:t>i</a:t>
            </a:r>
            <a:r>
              <a:rPr lang="en-US" dirty="0"/>
              <a:t>;</a:t>
            </a:r>
            <a:endParaRPr lang="en-IN" dirty="0"/>
          </a:p>
          <a:p>
            <a:pPr marL="0" indent="0">
              <a:buNone/>
            </a:pPr>
            <a:r>
              <a:rPr lang="en-IN" dirty="0"/>
              <a:t>        </a:t>
            </a:r>
            <a:r>
              <a:rPr lang="en-IN" dirty="0" err="1"/>
              <a:t>System.out.println</a:t>
            </a:r>
            <a:r>
              <a:rPr lang="en-IN" dirty="0"/>
              <a:t>(“The square of “ + </a:t>
            </a:r>
            <a:r>
              <a:rPr lang="en-IN" dirty="0" err="1"/>
              <a:t>i</a:t>
            </a:r>
            <a:r>
              <a:rPr lang="en-IN" dirty="0"/>
              <a:t> +  “ is :  “ + res);    </a:t>
            </a:r>
          </a:p>
          <a:p>
            <a:pPr marL="0" indent="0">
              <a:buNone/>
            </a:pPr>
            <a:r>
              <a:rPr lang="en-IN" dirty="0"/>
              <a:t>    }</a:t>
            </a:r>
          </a:p>
          <a:p>
            <a:pPr marL="0" indent="0">
              <a:buNone/>
            </a:pPr>
            <a:r>
              <a:rPr lang="en-IN" dirty="0"/>
              <a:t>}</a:t>
            </a:r>
          </a:p>
          <a:p>
            <a:endParaRPr lang="en-IN" dirty="0"/>
          </a:p>
        </p:txBody>
      </p:sp>
      <p:pic>
        <p:nvPicPr>
          <p:cNvPr id="3" name="Picture 2"/>
          <p:cNvPicPr>
            <a:picLocks noChangeAspect="1"/>
          </p:cNvPicPr>
          <p:nvPr/>
        </p:nvPicPr>
        <p:blipFill>
          <a:blip r:embed="rId2"/>
          <a:stretch>
            <a:fillRect/>
          </a:stretch>
        </p:blipFill>
        <p:spPr>
          <a:xfrm>
            <a:off x="6680142" y="2259762"/>
            <a:ext cx="4999240" cy="3159418"/>
          </a:xfrm>
          <a:prstGeom prst="rect">
            <a:avLst/>
          </a:prstGeom>
        </p:spPr>
      </p:pic>
    </p:spTree>
    <p:extLst>
      <p:ext uri="{BB962C8B-B14F-4D97-AF65-F5344CB8AC3E}">
        <p14:creationId xmlns:p14="http://schemas.microsoft.com/office/powerpoint/2010/main" val="3670111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192" y="111896"/>
            <a:ext cx="11770822" cy="760940"/>
          </a:xfrm>
        </p:spPr>
        <p:txBody>
          <a:bodyPr/>
          <a:lstStyle/>
          <a:p>
            <a:r>
              <a:rPr lang="en-US" sz="4000" dirty="0"/>
              <a:t>Program for accepting input (command line)</a:t>
            </a:r>
            <a:endParaRPr lang="en-IN" sz="4000" dirty="0"/>
          </a:p>
        </p:txBody>
      </p:sp>
      <p:sp>
        <p:nvSpPr>
          <p:cNvPr id="5" name="Content Placeholder 4"/>
          <p:cNvSpPr>
            <a:spLocks noGrp="1"/>
          </p:cNvSpPr>
          <p:nvPr>
            <p:ph sz="half" idx="1"/>
          </p:nvPr>
        </p:nvSpPr>
        <p:spPr>
          <a:xfrm>
            <a:off x="191191" y="1054735"/>
            <a:ext cx="7398329" cy="5570509"/>
          </a:xfrm>
        </p:spPr>
        <p:txBody>
          <a:bodyPr>
            <a:normAutofit/>
          </a:bodyPr>
          <a:lstStyle/>
          <a:p>
            <a:pPr marL="0" indent="0">
              <a:buNone/>
            </a:pPr>
            <a:r>
              <a:rPr lang="en-US" dirty="0"/>
              <a:t>class </a:t>
            </a:r>
            <a:r>
              <a:rPr lang="en-US" dirty="0" err="1"/>
              <a:t>Cmdline</a:t>
            </a:r>
            <a:r>
              <a:rPr lang="en-US" dirty="0"/>
              <a:t>{</a:t>
            </a:r>
          </a:p>
          <a:p>
            <a:pPr marL="0" indent="0">
              <a:buNone/>
            </a:pPr>
            <a:r>
              <a:rPr lang="en-US" dirty="0"/>
              <a:t>    public static void main(String </a:t>
            </a:r>
            <a:r>
              <a:rPr lang="en-US" dirty="0" err="1"/>
              <a:t>args</a:t>
            </a:r>
            <a:r>
              <a:rPr lang="en-US" dirty="0"/>
              <a:t>[]) </a:t>
            </a:r>
          </a:p>
          <a:p>
            <a:pPr marL="0" indent="0">
              <a:buNone/>
            </a:pPr>
            <a:r>
              <a:rPr lang="en-US" dirty="0"/>
              <a:t>    {</a:t>
            </a:r>
          </a:p>
          <a:p>
            <a:pPr marL="0" indent="0">
              <a:buNone/>
            </a:pPr>
            <a:r>
              <a:rPr lang="en-US" dirty="0"/>
              <a:t>        </a:t>
            </a:r>
            <a:r>
              <a:rPr lang="en-US" dirty="0" err="1"/>
              <a:t>int</a:t>
            </a:r>
            <a:r>
              <a:rPr lang="en-US" dirty="0"/>
              <a:t> n,d1,d2;</a:t>
            </a:r>
          </a:p>
          <a:p>
            <a:pPr marL="0" indent="0">
              <a:buNone/>
            </a:pPr>
            <a:r>
              <a:rPr lang="en-US" dirty="0"/>
              <a:t>        n=</a:t>
            </a:r>
            <a:r>
              <a:rPr lang="en-US" dirty="0" err="1"/>
              <a:t>Integer.parseInt</a:t>
            </a:r>
            <a:r>
              <a:rPr lang="en-US" dirty="0"/>
              <a:t>(</a:t>
            </a:r>
            <a:r>
              <a:rPr lang="en-US" dirty="0" err="1"/>
              <a:t>args</a:t>
            </a:r>
            <a:r>
              <a:rPr lang="en-US" dirty="0"/>
              <a:t>[0]);</a:t>
            </a:r>
          </a:p>
          <a:p>
            <a:pPr marL="0" indent="0">
              <a:buNone/>
            </a:pPr>
            <a:r>
              <a:rPr lang="en-US" dirty="0"/>
              <a:t>        d2=n%10;</a:t>
            </a:r>
          </a:p>
          <a:p>
            <a:pPr marL="0" indent="0">
              <a:buNone/>
            </a:pPr>
            <a:r>
              <a:rPr lang="en-US" dirty="0"/>
              <a:t>        d1=n/10;System.out.println("Digit 1 = "+d1+"\</a:t>
            </a:r>
            <a:r>
              <a:rPr lang="en-US" dirty="0" err="1"/>
              <a:t>nDigit</a:t>
            </a:r>
            <a:r>
              <a:rPr lang="en-US" dirty="0"/>
              <a:t> 2 = "+d2);</a:t>
            </a:r>
          </a:p>
          <a:p>
            <a:pPr marL="0" indent="0">
              <a:buNone/>
            </a:pPr>
            <a:r>
              <a:rPr lang="en-US" dirty="0"/>
              <a:t>    }</a:t>
            </a:r>
          </a:p>
          <a:p>
            <a:pPr marL="0" indent="0">
              <a:buNone/>
            </a:pPr>
            <a:r>
              <a:rPr lang="en-US" dirty="0"/>
              <a:t>}</a:t>
            </a:r>
            <a:endParaRPr lang="en-IN" dirty="0"/>
          </a:p>
        </p:txBody>
      </p:sp>
      <p:pic>
        <p:nvPicPr>
          <p:cNvPr id="2" name="Picture 1"/>
          <p:cNvPicPr>
            <a:picLocks noChangeAspect="1"/>
          </p:cNvPicPr>
          <p:nvPr/>
        </p:nvPicPr>
        <p:blipFill>
          <a:blip r:embed="rId2"/>
          <a:stretch>
            <a:fillRect/>
          </a:stretch>
        </p:blipFill>
        <p:spPr>
          <a:xfrm>
            <a:off x="7589519" y="2138622"/>
            <a:ext cx="4305993" cy="3006978"/>
          </a:xfrm>
          <a:prstGeom prst="rect">
            <a:avLst/>
          </a:prstGeom>
        </p:spPr>
      </p:pic>
    </p:spTree>
    <p:extLst>
      <p:ext uri="{BB962C8B-B14F-4D97-AF65-F5344CB8AC3E}">
        <p14:creationId xmlns:p14="http://schemas.microsoft.com/office/powerpoint/2010/main" val="3150181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29" y="136834"/>
            <a:ext cx="11407344" cy="752627"/>
          </a:xfrm>
        </p:spPr>
        <p:txBody>
          <a:bodyPr/>
          <a:lstStyle/>
          <a:p>
            <a:pPr algn="ctr"/>
            <a:r>
              <a:rPr lang="en-US" dirty="0"/>
              <a:t>Typecasting in Java</a:t>
            </a:r>
            <a:endParaRPr lang="en-IN" dirty="0"/>
          </a:p>
        </p:txBody>
      </p:sp>
      <p:sp>
        <p:nvSpPr>
          <p:cNvPr id="3" name="Content Placeholder 2"/>
          <p:cNvSpPr>
            <a:spLocks noGrp="1"/>
          </p:cNvSpPr>
          <p:nvPr>
            <p:ph sz="half" idx="1"/>
          </p:nvPr>
        </p:nvSpPr>
        <p:spPr>
          <a:xfrm>
            <a:off x="396729" y="1054735"/>
            <a:ext cx="5679875" cy="5504007"/>
          </a:xfrm>
        </p:spPr>
        <p:txBody>
          <a:bodyPr/>
          <a:lstStyle/>
          <a:p>
            <a:r>
              <a:rPr lang="en-US" dirty="0"/>
              <a:t> </a:t>
            </a:r>
            <a:r>
              <a:rPr lang="en-US" b="1" dirty="0"/>
              <a:t>Type casting</a:t>
            </a:r>
            <a:r>
              <a:rPr lang="en-US" dirty="0"/>
              <a:t> is a method or process that converts a data type into another data type in both ways manually and automatically. </a:t>
            </a:r>
          </a:p>
          <a:p>
            <a:r>
              <a:rPr lang="en-US" dirty="0"/>
              <a:t>The automatic conversion is done by the compiler and manual conversion performed by the programmer</a:t>
            </a:r>
          </a:p>
          <a:p>
            <a:r>
              <a:rPr lang="en-US" dirty="0"/>
              <a:t>Converting a lower data type into a higher one is called as </a:t>
            </a:r>
            <a:r>
              <a:rPr lang="en-US" b="1" dirty="0"/>
              <a:t>implicit conversion</a:t>
            </a:r>
            <a:r>
              <a:rPr lang="en-US" dirty="0"/>
              <a:t> or </a:t>
            </a:r>
            <a:r>
              <a:rPr lang="en-US" b="1" dirty="0"/>
              <a:t>casting down</a:t>
            </a:r>
            <a:r>
              <a:rPr lang="en-US" dirty="0"/>
              <a:t>. </a:t>
            </a:r>
          </a:p>
          <a:p>
            <a:r>
              <a:rPr lang="en-US" dirty="0"/>
              <a:t>It is done automatically. </a:t>
            </a:r>
          </a:p>
          <a:p>
            <a:r>
              <a:rPr lang="en-US" dirty="0"/>
              <a:t>It takes place when:</a:t>
            </a:r>
          </a:p>
          <a:p>
            <a:pPr lvl="1"/>
            <a:r>
              <a:rPr lang="en-US" dirty="0"/>
              <a:t>Both data types must be compatible with each other.</a:t>
            </a:r>
          </a:p>
          <a:p>
            <a:pPr lvl="1"/>
            <a:r>
              <a:rPr lang="en-US" dirty="0"/>
              <a:t>The target type must be larger than the source type.</a:t>
            </a:r>
          </a:p>
          <a:p>
            <a:r>
              <a:rPr lang="en-US" dirty="0" err="1"/>
              <a:t>Eg</a:t>
            </a:r>
            <a:r>
              <a:rPr lang="en-US" dirty="0"/>
              <a:t> : typecasting </a:t>
            </a:r>
            <a:r>
              <a:rPr lang="en-US" dirty="0" err="1"/>
              <a:t>int</a:t>
            </a:r>
            <a:r>
              <a:rPr lang="en-US" dirty="0"/>
              <a:t> to long</a:t>
            </a:r>
            <a:endParaRPr lang="en-IN" dirty="0"/>
          </a:p>
        </p:txBody>
      </p:sp>
      <p:sp>
        <p:nvSpPr>
          <p:cNvPr id="4" name="Content Placeholder 3"/>
          <p:cNvSpPr>
            <a:spLocks noGrp="1"/>
          </p:cNvSpPr>
          <p:nvPr>
            <p:ph sz="half" idx="2"/>
          </p:nvPr>
        </p:nvSpPr>
        <p:spPr>
          <a:xfrm>
            <a:off x="6076604" y="1050253"/>
            <a:ext cx="5727470" cy="5583303"/>
          </a:xfrm>
        </p:spPr>
        <p:txBody>
          <a:bodyPr/>
          <a:lstStyle/>
          <a:p>
            <a:r>
              <a:rPr lang="en-US" dirty="0"/>
              <a:t>Converting a higher data type into a lower one is called as </a:t>
            </a:r>
            <a:r>
              <a:rPr lang="en-US" b="1" dirty="0"/>
              <a:t>explicit conversion</a:t>
            </a:r>
            <a:r>
              <a:rPr lang="en-US" dirty="0"/>
              <a:t> or </a:t>
            </a:r>
            <a:r>
              <a:rPr lang="en-US" b="1" dirty="0"/>
              <a:t>casting up</a:t>
            </a:r>
            <a:r>
              <a:rPr lang="en-US" dirty="0"/>
              <a:t>. </a:t>
            </a:r>
          </a:p>
          <a:p>
            <a:r>
              <a:rPr lang="en-US" dirty="0"/>
              <a:t>It is done manually by the programmer. </a:t>
            </a:r>
          </a:p>
          <a:p>
            <a:r>
              <a:rPr lang="en-US" dirty="0"/>
              <a:t>If we do not perform casting then the compiler reports a compile-time error.</a:t>
            </a:r>
          </a:p>
          <a:p>
            <a:r>
              <a:rPr lang="en-US" dirty="0" err="1"/>
              <a:t>Eg</a:t>
            </a:r>
            <a:r>
              <a:rPr lang="en-US" dirty="0"/>
              <a:t> : typecasting float to byte</a:t>
            </a:r>
          </a:p>
          <a:p>
            <a:r>
              <a:rPr lang="en-US" dirty="0"/>
              <a:t>Syntax for explicit typecasting – </a:t>
            </a:r>
          </a:p>
          <a:p>
            <a:pPr marL="0" indent="0">
              <a:buNone/>
            </a:pPr>
            <a:r>
              <a:rPr lang="en-US" dirty="0"/>
              <a:t>      (target datatype)source datatype variable</a:t>
            </a:r>
          </a:p>
          <a:p>
            <a:r>
              <a:rPr lang="en-US" dirty="0" err="1"/>
              <a:t>Eg</a:t>
            </a:r>
            <a:r>
              <a:rPr lang="en-US" dirty="0"/>
              <a:t> : float x;</a:t>
            </a:r>
          </a:p>
          <a:p>
            <a:pPr marL="0" indent="0">
              <a:buNone/>
            </a:pPr>
            <a:r>
              <a:rPr lang="en-US" dirty="0"/>
              <a:t>             (byte) x;</a:t>
            </a:r>
            <a:endParaRPr lang="en-IN" dirty="0"/>
          </a:p>
        </p:txBody>
      </p:sp>
    </p:spTree>
    <p:extLst>
      <p:ext uri="{BB962C8B-B14F-4D97-AF65-F5344CB8AC3E}">
        <p14:creationId xmlns:p14="http://schemas.microsoft.com/office/powerpoint/2010/main" val="1144310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729" y="136834"/>
            <a:ext cx="11407344" cy="752627"/>
          </a:xfrm>
        </p:spPr>
        <p:txBody>
          <a:bodyPr/>
          <a:lstStyle/>
          <a:p>
            <a:pPr algn="ctr"/>
            <a:r>
              <a:rPr lang="en-US" dirty="0"/>
              <a:t>Typecasting in Java</a:t>
            </a:r>
            <a:endParaRPr lang="en-IN" dirty="0"/>
          </a:p>
        </p:txBody>
      </p:sp>
      <p:sp>
        <p:nvSpPr>
          <p:cNvPr id="5" name="Content Placeholder 4"/>
          <p:cNvSpPr>
            <a:spLocks noGrp="1"/>
          </p:cNvSpPr>
          <p:nvPr>
            <p:ph sz="half" idx="1"/>
          </p:nvPr>
        </p:nvSpPr>
        <p:spPr>
          <a:xfrm>
            <a:off x="249381" y="889462"/>
            <a:ext cx="6824749" cy="5636030"/>
          </a:xfrm>
        </p:spPr>
        <p:txBody>
          <a:bodyPr>
            <a:normAutofit lnSpcReduction="10000"/>
          </a:bodyPr>
          <a:lstStyle/>
          <a:p>
            <a:pPr marL="0" indent="0">
              <a:buNone/>
            </a:pPr>
            <a:r>
              <a:rPr lang="en-IN" dirty="0"/>
              <a:t>class Convert{</a:t>
            </a:r>
          </a:p>
          <a:p>
            <a:pPr marL="0" indent="0">
              <a:buNone/>
            </a:pPr>
            <a:r>
              <a:rPr lang="en-IN" dirty="0"/>
              <a:t>    public static void main(String </a:t>
            </a:r>
            <a:r>
              <a:rPr lang="en-IN" dirty="0" err="1"/>
              <a:t>args</a:t>
            </a:r>
            <a:r>
              <a:rPr lang="en-IN" dirty="0"/>
              <a:t>[]) </a:t>
            </a:r>
          </a:p>
          <a:p>
            <a:pPr marL="0" indent="0">
              <a:buNone/>
            </a:pPr>
            <a:r>
              <a:rPr lang="en-IN" dirty="0"/>
              <a:t>    {</a:t>
            </a:r>
          </a:p>
          <a:p>
            <a:pPr marL="0" indent="0">
              <a:buNone/>
            </a:pPr>
            <a:r>
              <a:rPr lang="en-IN" dirty="0"/>
              <a:t>        byte b;</a:t>
            </a:r>
          </a:p>
          <a:p>
            <a:pPr marL="0" indent="0">
              <a:buNone/>
            </a:pPr>
            <a:r>
              <a:rPr lang="en-IN" dirty="0"/>
              <a:t>        </a:t>
            </a:r>
            <a:r>
              <a:rPr lang="en-IN" dirty="0" err="1"/>
              <a:t>int</a:t>
            </a:r>
            <a:r>
              <a:rPr lang="en-IN" dirty="0"/>
              <a:t> </a:t>
            </a:r>
            <a:r>
              <a:rPr lang="en-IN" dirty="0" err="1"/>
              <a:t>i</a:t>
            </a:r>
            <a:r>
              <a:rPr lang="en-IN" dirty="0"/>
              <a:t>=500;</a:t>
            </a:r>
          </a:p>
          <a:p>
            <a:pPr marL="0" indent="0">
              <a:buNone/>
            </a:pPr>
            <a:r>
              <a:rPr lang="en-IN" dirty="0"/>
              <a:t>        float f=123.456f;</a:t>
            </a:r>
          </a:p>
          <a:p>
            <a:pPr marL="0" indent="0">
              <a:buNone/>
            </a:pPr>
            <a:r>
              <a:rPr lang="en-IN" dirty="0"/>
              <a:t>        </a:t>
            </a:r>
            <a:r>
              <a:rPr lang="en-IN" dirty="0" err="1"/>
              <a:t>System.out.println</a:t>
            </a:r>
            <a:r>
              <a:rPr lang="en-IN" dirty="0"/>
              <a:t>("Conversion of float to byte");</a:t>
            </a:r>
          </a:p>
          <a:p>
            <a:pPr marL="0" indent="0">
              <a:buNone/>
            </a:pPr>
            <a:r>
              <a:rPr lang="en-IN" dirty="0"/>
              <a:t>        b=(byte) f;   // explicit typecasting                                       </a:t>
            </a:r>
          </a:p>
          <a:p>
            <a:pPr marL="0" indent="0">
              <a:buNone/>
            </a:pPr>
            <a:r>
              <a:rPr lang="en-IN" dirty="0"/>
              <a:t>        </a:t>
            </a:r>
            <a:r>
              <a:rPr lang="en-IN" dirty="0" err="1"/>
              <a:t>System.out.println</a:t>
            </a:r>
            <a:r>
              <a:rPr lang="en-IN" dirty="0"/>
              <a:t>("float was "+f+ " and byte is "+b+"\n");</a:t>
            </a:r>
          </a:p>
          <a:p>
            <a:pPr marL="0" indent="0">
              <a:buNone/>
            </a:pPr>
            <a:r>
              <a:rPr lang="en-IN" dirty="0"/>
              <a:t>        </a:t>
            </a:r>
            <a:r>
              <a:rPr lang="en-IN" dirty="0" err="1"/>
              <a:t>System.out.println</a:t>
            </a:r>
            <a:r>
              <a:rPr lang="en-IN" dirty="0"/>
              <a:t>("Conversion of </a:t>
            </a:r>
            <a:r>
              <a:rPr lang="en-IN" dirty="0" err="1"/>
              <a:t>int</a:t>
            </a:r>
            <a:r>
              <a:rPr lang="en-IN" dirty="0"/>
              <a:t> to float");</a:t>
            </a:r>
          </a:p>
          <a:p>
            <a:pPr marL="0" indent="0">
              <a:buNone/>
            </a:pPr>
            <a:r>
              <a:rPr lang="en-IN" dirty="0"/>
              <a:t>        f=</a:t>
            </a:r>
            <a:r>
              <a:rPr lang="en-IN" dirty="0" err="1"/>
              <a:t>i</a:t>
            </a:r>
            <a:r>
              <a:rPr lang="en-IN" dirty="0"/>
              <a:t>;     // implicit typecasting </a:t>
            </a:r>
          </a:p>
          <a:p>
            <a:pPr marL="0" indent="0">
              <a:buNone/>
            </a:pPr>
            <a:r>
              <a:rPr lang="en-IN" dirty="0"/>
              <a:t>        </a:t>
            </a:r>
            <a:r>
              <a:rPr lang="en-IN" dirty="0" err="1"/>
              <a:t>System.out.println</a:t>
            </a:r>
            <a:r>
              <a:rPr lang="en-IN" dirty="0"/>
              <a:t>("integer was "+</a:t>
            </a:r>
            <a:r>
              <a:rPr lang="en-IN" dirty="0" err="1"/>
              <a:t>i</a:t>
            </a:r>
            <a:r>
              <a:rPr lang="en-IN" dirty="0"/>
              <a:t>+ " and float is "+f); </a:t>
            </a:r>
          </a:p>
          <a:p>
            <a:pPr marL="0" indent="0">
              <a:buNone/>
            </a:pPr>
            <a:r>
              <a:rPr lang="en-IN" dirty="0"/>
              <a:t>    }</a:t>
            </a:r>
          </a:p>
          <a:p>
            <a:pPr marL="0" indent="0">
              <a:buNone/>
            </a:pPr>
            <a:r>
              <a:rPr lang="en-IN" dirty="0"/>
              <a:t>}</a:t>
            </a:r>
          </a:p>
          <a:p>
            <a:endParaRPr lang="en-IN" dirty="0"/>
          </a:p>
        </p:txBody>
      </p:sp>
      <p:pic>
        <p:nvPicPr>
          <p:cNvPr id="7" name="Picture 6"/>
          <p:cNvPicPr>
            <a:picLocks noChangeAspect="1"/>
          </p:cNvPicPr>
          <p:nvPr/>
        </p:nvPicPr>
        <p:blipFill>
          <a:blip r:embed="rId2"/>
          <a:stretch>
            <a:fillRect/>
          </a:stretch>
        </p:blipFill>
        <p:spPr>
          <a:xfrm>
            <a:off x="7001027" y="1877117"/>
            <a:ext cx="4902798" cy="3368335"/>
          </a:xfrm>
          <a:prstGeom prst="rect">
            <a:avLst/>
          </a:prstGeom>
        </p:spPr>
      </p:pic>
    </p:spTree>
    <p:extLst>
      <p:ext uri="{BB962C8B-B14F-4D97-AF65-F5344CB8AC3E}">
        <p14:creationId xmlns:p14="http://schemas.microsoft.com/office/powerpoint/2010/main" val="860883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Control statements</a:t>
            </a:r>
            <a:endParaRPr lang="en-IN" dirty="0"/>
          </a:p>
        </p:txBody>
      </p:sp>
      <p:sp>
        <p:nvSpPr>
          <p:cNvPr id="3" name="TextBox 2"/>
          <p:cNvSpPr txBox="1"/>
          <p:nvPr/>
        </p:nvSpPr>
        <p:spPr>
          <a:xfrm>
            <a:off x="251012" y="1147156"/>
            <a:ext cx="11636189" cy="2144177"/>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Control statements are of two types </a:t>
            </a:r>
          </a:p>
          <a:p>
            <a:pPr marL="800100" lvl="1"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Conditional statements – if-else, switch case</a:t>
            </a:r>
          </a:p>
          <a:p>
            <a:pPr marL="800100" lvl="1" indent="-342900">
              <a:spcBef>
                <a:spcPts val="1000"/>
              </a:spcBef>
              <a:buClr>
                <a:schemeClr val="bg2">
                  <a:lumMod val="40000"/>
                  <a:lumOff val="60000"/>
                </a:schemeClr>
              </a:buClr>
              <a:buSzPct val="80000"/>
              <a:buFont typeface="Wingdings 3" charset="2"/>
              <a:buChar char=""/>
            </a:pPr>
            <a:r>
              <a:rPr lang="en-US" sz="2000" dirty="0"/>
              <a:t>Iterative statements – for, while, do while</a:t>
            </a:r>
          </a:p>
          <a:p>
            <a:pPr>
              <a:spcBef>
                <a:spcPts val="1000"/>
              </a:spcBef>
              <a:buClr>
                <a:schemeClr val="bg2">
                  <a:lumMod val="40000"/>
                  <a:lumOff val="60000"/>
                </a:schemeClr>
              </a:buClr>
              <a:buSzPct val="80000"/>
            </a:pPr>
            <a:endParaRPr lang="en-US" sz="2000" dirty="0"/>
          </a:p>
          <a:p>
            <a:pPr>
              <a:spcBef>
                <a:spcPts val="1000"/>
              </a:spcBef>
              <a:buClr>
                <a:schemeClr val="bg2">
                  <a:lumMod val="40000"/>
                  <a:lumOff val="60000"/>
                </a:schemeClr>
              </a:buClr>
              <a:buSzPct val="80000"/>
            </a:pPr>
            <a:endParaRPr lang="en-US" sz="2000" dirty="0">
              <a:latin typeface="+mj-lt"/>
              <a:ea typeface="+mj-ea"/>
              <a:cs typeface="+mj-cs"/>
            </a:endParaRPr>
          </a:p>
        </p:txBody>
      </p:sp>
    </p:spTree>
    <p:extLst>
      <p:ext uri="{BB962C8B-B14F-4D97-AF65-F5344CB8AC3E}">
        <p14:creationId xmlns:p14="http://schemas.microsoft.com/office/powerpoint/2010/main" val="3239515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3603" y="78646"/>
            <a:ext cx="11607595" cy="694438"/>
          </a:xfrm>
        </p:spPr>
        <p:txBody>
          <a:bodyPr/>
          <a:lstStyle/>
          <a:p>
            <a:pPr algn="ctr"/>
            <a:r>
              <a:rPr lang="en-US" dirty="0"/>
              <a:t>Conditional Statements</a:t>
            </a:r>
            <a:endParaRPr lang="en-IN" dirty="0"/>
          </a:p>
        </p:txBody>
      </p:sp>
      <p:sp>
        <p:nvSpPr>
          <p:cNvPr id="15" name="Text Placeholder 14"/>
          <p:cNvSpPr>
            <a:spLocks noGrp="1"/>
          </p:cNvSpPr>
          <p:nvPr>
            <p:ph type="body" idx="1"/>
          </p:nvPr>
        </p:nvSpPr>
        <p:spPr>
          <a:xfrm>
            <a:off x="313603" y="924098"/>
            <a:ext cx="3934201" cy="580506"/>
          </a:xfrm>
          <a:ln>
            <a:solidFill>
              <a:schemeClr val="bg1"/>
            </a:solidFill>
          </a:ln>
        </p:spPr>
        <p:txBody>
          <a:bodyPr/>
          <a:lstStyle/>
          <a:p>
            <a:r>
              <a:rPr lang="en-US" dirty="0"/>
              <a:t>If-Else statements</a:t>
            </a:r>
            <a:endParaRPr lang="en-IN" dirty="0"/>
          </a:p>
        </p:txBody>
      </p:sp>
      <p:sp>
        <p:nvSpPr>
          <p:cNvPr id="16" name="Content Placeholder 15"/>
          <p:cNvSpPr>
            <a:spLocks noGrp="1"/>
          </p:cNvSpPr>
          <p:nvPr>
            <p:ph sz="half" idx="2"/>
          </p:nvPr>
        </p:nvSpPr>
        <p:spPr>
          <a:xfrm>
            <a:off x="313604" y="1655617"/>
            <a:ext cx="3934200" cy="5069378"/>
          </a:xfrm>
          <a:ln>
            <a:solidFill>
              <a:schemeClr val="bg1"/>
            </a:solidFill>
          </a:ln>
        </p:spPr>
        <p:txBody>
          <a:bodyPr>
            <a:normAutofit fontScale="55000" lnSpcReduction="20000"/>
          </a:bodyPr>
          <a:lstStyle/>
          <a:p>
            <a:pPr marL="0" indent="0">
              <a:buNone/>
            </a:pPr>
            <a:r>
              <a:rPr lang="en-US" sz="2200" dirty="0"/>
              <a:t>import </a:t>
            </a:r>
            <a:r>
              <a:rPr lang="en-US" sz="2200" dirty="0" err="1"/>
              <a:t>java.util</a:t>
            </a:r>
            <a:r>
              <a:rPr lang="en-US" sz="2200" dirty="0"/>
              <a:t>.*;</a:t>
            </a:r>
            <a:endParaRPr lang="en-IN" sz="2200" dirty="0"/>
          </a:p>
          <a:p>
            <a:pPr marL="0" indent="0">
              <a:buNone/>
            </a:pPr>
            <a:r>
              <a:rPr lang="en-IN" sz="2200" dirty="0"/>
              <a:t>class </a:t>
            </a:r>
            <a:r>
              <a:rPr lang="en-IN" sz="2200" dirty="0" err="1"/>
              <a:t>PositiveNegativeExample</a:t>
            </a:r>
            <a:r>
              <a:rPr lang="en-IN" sz="2200" dirty="0"/>
              <a:t> {    </a:t>
            </a:r>
          </a:p>
          <a:p>
            <a:pPr marL="0" indent="0">
              <a:buNone/>
            </a:pPr>
            <a:r>
              <a:rPr lang="en-IN" sz="2200" dirty="0"/>
              <a:t>public static void main(String[] </a:t>
            </a:r>
            <a:r>
              <a:rPr lang="en-IN" sz="2200" dirty="0" err="1"/>
              <a:t>args</a:t>
            </a:r>
            <a:r>
              <a:rPr lang="en-IN" sz="2200" dirty="0"/>
              <a:t>) {    </a:t>
            </a:r>
          </a:p>
          <a:p>
            <a:pPr marL="0" indent="0">
              <a:buNone/>
            </a:pPr>
            <a:r>
              <a:rPr lang="en-IN" sz="2200" dirty="0"/>
              <a:t>    </a:t>
            </a:r>
            <a:r>
              <a:rPr lang="en-IN" sz="2200" dirty="0" err="1"/>
              <a:t>int</a:t>
            </a:r>
            <a:r>
              <a:rPr lang="en-IN" sz="2200" dirty="0"/>
              <a:t> n;    </a:t>
            </a:r>
          </a:p>
          <a:p>
            <a:pPr marL="0" indent="0">
              <a:buNone/>
            </a:pPr>
            <a:r>
              <a:rPr lang="en-US" sz="2200" dirty="0"/>
              <a:t>   Scanner </a:t>
            </a:r>
            <a:r>
              <a:rPr lang="en-US" sz="2200" dirty="0" err="1"/>
              <a:t>sc</a:t>
            </a:r>
            <a:r>
              <a:rPr lang="en-US" sz="2200" dirty="0"/>
              <a:t>=new Scanner (System.in);</a:t>
            </a:r>
          </a:p>
          <a:p>
            <a:pPr marL="0" indent="0">
              <a:buNone/>
            </a:pPr>
            <a:r>
              <a:rPr lang="en-US" sz="2200" dirty="0"/>
              <a:t>   </a:t>
            </a:r>
            <a:r>
              <a:rPr lang="en-US" sz="2200" dirty="0" err="1"/>
              <a:t>System.out.println</a:t>
            </a:r>
            <a:r>
              <a:rPr lang="en-US" sz="2200" dirty="0"/>
              <a:t>(“Enter n : “);</a:t>
            </a:r>
          </a:p>
          <a:p>
            <a:pPr marL="0" indent="0">
              <a:buNone/>
            </a:pPr>
            <a:r>
              <a:rPr lang="en-US" sz="2200" dirty="0"/>
              <a:t>   n=</a:t>
            </a:r>
            <a:r>
              <a:rPr lang="en-US" sz="2200" dirty="0" err="1"/>
              <a:t>sc.nextInt</a:t>
            </a:r>
            <a:r>
              <a:rPr lang="en-US" sz="2200" dirty="0"/>
              <a:t>();</a:t>
            </a:r>
          </a:p>
          <a:p>
            <a:pPr marL="0" indent="0">
              <a:buNone/>
            </a:pPr>
            <a:r>
              <a:rPr lang="en-IN" sz="2200" dirty="0"/>
              <a:t>    if(n&gt;0){  </a:t>
            </a:r>
          </a:p>
          <a:p>
            <a:pPr marL="0" indent="0">
              <a:buNone/>
            </a:pPr>
            <a:r>
              <a:rPr lang="en-IN" sz="2200" dirty="0"/>
              <a:t>    </a:t>
            </a:r>
            <a:r>
              <a:rPr lang="en-IN" sz="2200" dirty="0" err="1"/>
              <a:t>System.out.println</a:t>
            </a:r>
            <a:r>
              <a:rPr lang="en-IN" sz="2200" dirty="0"/>
              <a:t>("POSITIVE");  </a:t>
            </a:r>
          </a:p>
          <a:p>
            <a:pPr marL="0" indent="0">
              <a:buNone/>
            </a:pPr>
            <a:r>
              <a:rPr lang="en-IN" sz="2200" dirty="0"/>
              <a:t>    }</a:t>
            </a:r>
          </a:p>
          <a:p>
            <a:pPr marL="0" indent="0">
              <a:buNone/>
            </a:pPr>
            <a:r>
              <a:rPr lang="en-IN" sz="2200" dirty="0"/>
              <a:t>   else if(n&lt;0){  </a:t>
            </a:r>
          </a:p>
          <a:p>
            <a:pPr marL="0" indent="0">
              <a:buNone/>
            </a:pPr>
            <a:r>
              <a:rPr lang="en-IN" sz="2200" dirty="0"/>
              <a:t>    </a:t>
            </a:r>
            <a:r>
              <a:rPr lang="en-IN" sz="2200" dirty="0" err="1"/>
              <a:t>System.out.println</a:t>
            </a:r>
            <a:r>
              <a:rPr lang="en-IN" sz="2200" dirty="0"/>
              <a:t>("NEGATIVE");  </a:t>
            </a:r>
          </a:p>
          <a:p>
            <a:pPr marL="0" indent="0">
              <a:buNone/>
            </a:pPr>
            <a:r>
              <a:rPr lang="en-IN" sz="2200" dirty="0"/>
              <a:t>    }</a:t>
            </a:r>
          </a:p>
          <a:p>
            <a:pPr marL="0" indent="0">
              <a:buNone/>
            </a:pPr>
            <a:r>
              <a:rPr lang="en-IN" sz="2200" dirty="0"/>
              <a:t>else{  </a:t>
            </a:r>
          </a:p>
          <a:p>
            <a:pPr marL="0" indent="0">
              <a:buNone/>
            </a:pPr>
            <a:r>
              <a:rPr lang="en-IN" sz="2200" dirty="0"/>
              <a:t>    </a:t>
            </a:r>
            <a:r>
              <a:rPr lang="en-IN" sz="2200" dirty="0" err="1"/>
              <a:t>System.out.println</a:t>
            </a:r>
            <a:r>
              <a:rPr lang="en-IN" sz="2200" dirty="0"/>
              <a:t>("ZERO");  </a:t>
            </a:r>
          </a:p>
          <a:p>
            <a:pPr marL="0" indent="0">
              <a:buNone/>
            </a:pPr>
            <a:r>
              <a:rPr lang="en-IN" sz="2200" dirty="0"/>
              <a:t>  }  </a:t>
            </a:r>
          </a:p>
          <a:p>
            <a:pPr marL="0" indent="0">
              <a:buNone/>
            </a:pPr>
            <a:r>
              <a:rPr lang="en-IN" sz="2200" dirty="0"/>
              <a:t>}    </a:t>
            </a:r>
          </a:p>
          <a:p>
            <a:pPr marL="0" indent="0">
              <a:buNone/>
            </a:pPr>
            <a:r>
              <a:rPr lang="en-IN" sz="2200" dirty="0"/>
              <a:t>}    </a:t>
            </a:r>
          </a:p>
          <a:p>
            <a:pPr marL="0" indent="0">
              <a:buNone/>
            </a:pPr>
            <a:endParaRPr lang="en-IN" dirty="0"/>
          </a:p>
        </p:txBody>
      </p:sp>
      <p:sp>
        <p:nvSpPr>
          <p:cNvPr id="17" name="Text Placeholder 16"/>
          <p:cNvSpPr>
            <a:spLocks noGrp="1"/>
          </p:cNvSpPr>
          <p:nvPr>
            <p:ph type="body" sz="quarter" idx="3"/>
          </p:nvPr>
        </p:nvSpPr>
        <p:spPr>
          <a:xfrm>
            <a:off x="4701767" y="928342"/>
            <a:ext cx="7219432" cy="576262"/>
          </a:xfrm>
          <a:ln>
            <a:solidFill>
              <a:schemeClr val="bg1"/>
            </a:solidFill>
          </a:ln>
        </p:spPr>
        <p:txBody>
          <a:bodyPr/>
          <a:lstStyle/>
          <a:p>
            <a:pPr algn="ctr"/>
            <a:r>
              <a:rPr lang="en-US" dirty="0"/>
              <a:t>Switch statements</a:t>
            </a:r>
            <a:endParaRPr lang="en-IN" dirty="0"/>
          </a:p>
        </p:txBody>
      </p:sp>
      <p:sp>
        <p:nvSpPr>
          <p:cNvPr id="19" name="Content Placeholder 18"/>
          <p:cNvSpPr>
            <a:spLocks noGrp="1"/>
          </p:cNvSpPr>
          <p:nvPr>
            <p:ph sz="quarter" idx="4"/>
          </p:nvPr>
        </p:nvSpPr>
        <p:spPr>
          <a:xfrm>
            <a:off x="4701767" y="1566949"/>
            <a:ext cx="3564319" cy="5158047"/>
          </a:xfrm>
          <a:ln>
            <a:solidFill>
              <a:schemeClr val="bg1"/>
            </a:solidFill>
          </a:ln>
        </p:spPr>
        <p:txBody>
          <a:bodyPr>
            <a:normAutofit fontScale="55000" lnSpcReduction="20000"/>
          </a:bodyPr>
          <a:lstStyle/>
          <a:p>
            <a:pPr marL="0" indent="0">
              <a:buNone/>
            </a:pPr>
            <a:r>
              <a:rPr lang="en-US" sz="2200" dirty="0"/>
              <a:t>import </a:t>
            </a:r>
            <a:r>
              <a:rPr lang="en-US" sz="2200" dirty="0" err="1"/>
              <a:t>java.util</a:t>
            </a:r>
            <a:r>
              <a:rPr lang="en-US" sz="2200" dirty="0"/>
              <a:t>.*;</a:t>
            </a:r>
            <a:endParaRPr lang="en-IN" sz="2200" dirty="0"/>
          </a:p>
          <a:p>
            <a:pPr marL="0" indent="0">
              <a:buNone/>
            </a:pPr>
            <a:r>
              <a:rPr lang="en-IN" sz="2200" dirty="0"/>
              <a:t>public class Main {</a:t>
            </a:r>
          </a:p>
          <a:p>
            <a:pPr marL="0" indent="0">
              <a:buNone/>
            </a:pPr>
            <a:r>
              <a:rPr lang="en-IN" sz="2200" dirty="0"/>
              <a:t>  public static void main(String[] </a:t>
            </a:r>
            <a:r>
              <a:rPr lang="en-IN" sz="2200" dirty="0" err="1"/>
              <a:t>args</a:t>
            </a:r>
            <a:r>
              <a:rPr lang="en-IN" sz="2200" dirty="0"/>
              <a:t>) {</a:t>
            </a:r>
          </a:p>
          <a:p>
            <a:pPr marL="0" indent="0">
              <a:buNone/>
            </a:pPr>
            <a:r>
              <a:rPr lang="en-IN" sz="2200" dirty="0"/>
              <a:t>    </a:t>
            </a:r>
            <a:r>
              <a:rPr lang="en-IN" sz="2200" dirty="0" err="1"/>
              <a:t>int</a:t>
            </a:r>
            <a:r>
              <a:rPr lang="en-IN" sz="2200" dirty="0"/>
              <a:t> day;</a:t>
            </a:r>
          </a:p>
          <a:p>
            <a:pPr marL="0" indent="0">
              <a:buNone/>
            </a:pPr>
            <a:r>
              <a:rPr lang="en-US" sz="2200" dirty="0"/>
              <a:t>Scanner </a:t>
            </a:r>
            <a:r>
              <a:rPr lang="en-US" sz="2200" dirty="0" err="1"/>
              <a:t>sc</a:t>
            </a:r>
            <a:r>
              <a:rPr lang="en-US" sz="2200" dirty="0"/>
              <a:t>=new Scanner (System.in);</a:t>
            </a:r>
          </a:p>
          <a:p>
            <a:pPr marL="0" indent="0">
              <a:buNone/>
            </a:pPr>
            <a:r>
              <a:rPr lang="en-US" sz="2200" dirty="0"/>
              <a:t>   </a:t>
            </a:r>
            <a:r>
              <a:rPr lang="en-US" sz="2200" dirty="0" err="1"/>
              <a:t>System.out.println</a:t>
            </a:r>
            <a:r>
              <a:rPr lang="en-US" sz="2200" dirty="0"/>
              <a:t>(“Enter the day number : “);</a:t>
            </a:r>
          </a:p>
          <a:p>
            <a:pPr marL="0" indent="0">
              <a:buNone/>
            </a:pPr>
            <a:r>
              <a:rPr lang="en-US" sz="2200" dirty="0"/>
              <a:t>   day=</a:t>
            </a:r>
            <a:r>
              <a:rPr lang="en-US" sz="2200" dirty="0" err="1"/>
              <a:t>sc.nextInt</a:t>
            </a:r>
            <a:r>
              <a:rPr lang="en-US" sz="2200" dirty="0"/>
              <a:t>();</a:t>
            </a:r>
          </a:p>
          <a:p>
            <a:pPr marL="0" indent="0">
              <a:buNone/>
            </a:pPr>
            <a:r>
              <a:rPr lang="en-IN" sz="2200" dirty="0"/>
              <a:t>    switch (day) {</a:t>
            </a:r>
          </a:p>
          <a:p>
            <a:pPr marL="0" indent="0">
              <a:buNone/>
            </a:pPr>
            <a:r>
              <a:rPr lang="en-IN" sz="2200" dirty="0"/>
              <a:t>      case 1:</a:t>
            </a:r>
          </a:p>
          <a:p>
            <a:pPr marL="0" indent="0">
              <a:buNone/>
            </a:pPr>
            <a:r>
              <a:rPr lang="en-IN" sz="2200" dirty="0"/>
              <a:t>        </a:t>
            </a:r>
            <a:r>
              <a:rPr lang="en-IN" sz="2200" dirty="0" err="1"/>
              <a:t>System.out.println</a:t>
            </a:r>
            <a:r>
              <a:rPr lang="en-IN" sz="2200" dirty="0"/>
              <a:t>("Monday");</a:t>
            </a:r>
          </a:p>
          <a:p>
            <a:pPr marL="0" indent="0">
              <a:buNone/>
            </a:pPr>
            <a:r>
              <a:rPr lang="en-IN" sz="2200" dirty="0"/>
              <a:t>        break;</a:t>
            </a:r>
          </a:p>
          <a:p>
            <a:pPr marL="0" indent="0">
              <a:buNone/>
            </a:pPr>
            <a:r>
              <a:rPr lang="en-IN" sz="2200" dirty="0"/>
              <a:t>      case 2:</a:t>
            </a:r>
          </a:p>
          <a:p>
            <a:pPr marL="0" indent="0">
              <a:buNone/>
            </a:pPr>
            <a:r>
              <a:rPr lang="en-IN" sz="2200" dirty="0"/>
              <a:t>        </a:t>
            </a:r>
            <a:r>
              <a:rPr lang="en-IN" sz="2200" dirty="0" err="1"/>
              <a:t>System.out.println</a:t>
            </a:r>
            <a:r>
              <a:rPr lang="en-IN" sz="2200" dirty="0"/>
              <a:t>("Tuesday");</a:t>
            </a:r>
          </a:p>
          <a:p>
            <a:pPr marL="0" indent="0">
              <a:buNone/>
            </a:pPr>
            <a:r>
              <a:rPr lang="en-IN" sz="2200" dirty="0"/>
              <a:t>        break;</a:t>
            </a:r>
          </a:p>
          <a:p>
            <a:pPr marL="0" indent="0">
              <a:buNone/>
            </a:pPr>
            <a:r>
              <a:rPr lang="en-IN" sz="2200" dirty="0"/>
              <a:t>      case 3:</a:t>
            </a:r>
          </a:p>
          <a:p>
            <a:pPr marL="0" indent="0">
              <a:buNone/>
            </a:pPr>
            <a:r>
              <a:rPr lang="en-IN" sz="2200" dirty="0"/>
              <a:t>        </a:t>
            </a:r>
            <a:r>
              <a:rPr lang="en-IN" sz="2200" dirty="0" err="1"/>
              <a:t>System.out.println</a:t>
            </a:r>
            <a:r>
              <a:rPr lang="en-IN" sz="2200" dirty="0"/>
              <a:t>("Wednesday");</a:t>
            </a:r>
          </a:p>
          <a:p>
            <a:pPr marL="0" indent="0">
              <a:buNone/>
            </a:pPr>
            <a:r>
              <a:rPr lang="en-IN" sz="2200" dirty="0"/>
              <a:t>        break;</a:t>
            </a:r>
          </a:p>
        </p:txBody>
      </p:sp>
      <p:sp>
        <p:nvSpPr>
          <p:cNvPr id="20" name="Content Placeholder 18"/>
          <p:cNvSpPr txBox="1">
            <a:spLocks/>
          </p:cNvSpPr>
          <p:nvPr/>
        </p:nvSpPr>
        <p:spPr>
          <a:xfrm>
            <a:off x="8266085" y="1566948"/>
            <a:ext cx="3655113" cy="5158047"/>
          </a:xfrm>
          <a:prstGeom prst="rect">
            <a:avLst/>
          </a:prstGeom>
          <a:ln>
            <a:solidFill>
              <a:schemeClr val="bg1"/>
            </a:solidFill>
          </a:ln>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buFont typeface="Wingdings 3" charset="2"/>
              <a:buNone/>
            </a:pPr>
            <a:r>
              <a:rPr lang="en-IN" dirty="0"/>
              <a:t>      case 4:</a:t>
            </a:r>
          </a:p>
          <a:p>
            <a:pPr marL="0" indent="0">
              <a:buFont typeface="Wingdings 3" charset="2"/>
              <a:buNone/>
            </a:pPr>
            <a:r>
              <a:rPr lang="en-IN" dirty="0"/>
              <a:t>        </a:t>
            </a:r>
            <a:r>
              <a:rPr lang="en-IN" dirty="0" err="1"/>
              <a:t>System.out.println</a:t>
            </a:r>
            <a:r>
              <a:rPr lang="en-IN" dirty="0"/>
              <a:t>("Thursday");</a:t>
            </a:r>
          </a:p>
          <a:p>
            <a:pPr marL="0" indent="0">
              <a:buFont typeface="Wingdings 3" charset="2"/>
              <a:buNone/>
            </a:pPr>
            <a:r>
              <a:rPr lang="en-IN" dirty="0"/>
              <a:t>        break;</a:t>
            </a:r>
          </a:p>
          <a:p>
            <a:pPr marL="0" indent="0">
              <a:buFont typeface="Wingdings 3" charset="2"/>
              <a:buNone/>
            </a:pPr>
            <a:r>
              <a:rPr lang="en-IN" dirty="0"/>
              <a:t>      case 5:</a:t>
            </a:r>
          </a:p>
          <a:p>
            <a:pPr marL="0" indent="0">
              <a:buFont typeface="Wingdings 3" charset="2"/>
              <a:buNone/>
            </a:pPr>
            <a:r>
              <a:rPr lang="en-IN" dirty="0"/>
              <a:t>        </a:t>
            </a:r>
            <a:r>
              <a:rPr lang="en-IN" dirty="0" err="1"/>
              <a:t>System.out.println</a:t>
            </a:r>
            <a:r>
              <a:rPr lang="en-IN" dirty="0"/>
              <a:t>("Friday");</a:t>
            </a:r>
          </a:p>
          <a:p>
            <a:pPr marL="0" indent="0">
              <a:buFont typeface="Wingdings 3" charset="2"/>
              <a:buNone/>
            </a:pPr>
            <a:r>
              <a:rPr lang="en-IN" dirty="0"/>
              <a:t>        break;</a:t>
            </a:r>
          </a:p>
          <a:p>
            <a:pPr marL="0" indent="0">
              <a:buFont typeface="Wingdings 3" charset="2"/>
              <a:buNone/>
            </a:pPr>
            <a:r>
              <a:rPr lang="en-IN" dirty="0"/>
              <a:t>      case 6:</a:t>
            </a:r>
          </a:p>
          <a:p>
            <a:pPr marL="0" indent="0">
              <a:buFont typeface="Wingdings 3" charset="2"/>
              <a:buNone/>
            </a:pPr>
            <a:r>
              <a:rPr lang="en-IN" dirty="0"/>
              <a:t>        </a:t>
            </a:r>
            <a:r>
              <a:rPr lang="en-IN" dirty="0" err="1"/>
              <a:t>System.out.println</a:t>
            </a:r>
            <a:r>
              <a:rPr lang="en-IN" dirty="0"/>
              <a:t>("Saturday");</a:t>
            </a:r>
          </a:p>
          <a:p>
            <a:pPr marL="0" indent="0">
              <a:buFont typeface="Wingdings 3" charset="2"/>
              <a:buNone/>
            </a:pPr>
            <a:r>
              <a:rPr lang="en-IN" dirty="0"/>
              <a:t>        break;</a:t>
            </a:r>
          </a:p>
          <a:p>
            <a:pPr marL="0" indent="0">
              <a:buFont typeface="Wingdings 3" charset="2"/>
              <a:buNone/>
            </a:pPr>
            <a:r>
              <a:rPr lang="en-IN" dirty="0"/>
              <a:t>      case 7:</a:t>
            </a:r>
          </a:p>
          <a:p>
            <a:pPr marL="0" indent="0">
              <a:buFont typeface="Wingdings 3" charset="2"/>
              <a:buNone/>
            </a:pPr>
            <a:r>
              <a:rPr lang="en-IN" dirty="0"/>
              <a:t>        </a:t>
            </a:r>
            <a:r>
              <a:rPr lang="en-IN" dirty="0" err="1"/>
              <a:t>System.out.println</a:t>
            </a:r>
            <a:r>
              <a:rPr lang="en-IN" dirty="0"/>
              <a:t>("Sunday");</a:t>
            </a:r>
          </a:p>
          <a:p>
            <a:pPr marL="0" indent="0">
              <a:buFont typeface="Wingdings 3" charset="2"/>
              <a:buNone/>
            </a:pPr>
            <a:r>
              <a:rPr lang="en-IN" dirty="0"/>
              <a:t>        break;</a:t>
            </a:r>
          </a:p>
          <a:p>
            <a:pPr marL="0" indent="0">
              <a:buFont typeface="Wingdings 3" charset="2"/>
              <a:buNone/>
            </a:pPr>
            <a:r>
              <a:rPr lang="en-IN" dirty="0"/>
              <a:t>    }</a:t>
            </a:r>
          </a:p>
          <a:p>
            <a:pPr marL="0" indent="0">
              <a:buFont typeface="Wingdings 3" charset="2"/>
              <a:buNone/>
            </a:pPr>
            <a:r>
              <a:rPr lang="en-IN" dirty="0"/>
              <a:t>  }</a:t>
            </a:r>
          </a:p>
          <a:p>
            <a:pPr marL="0" indent="0">
              <a:buFont typeface="Wingdings 3" charset="2"/>
              <a:buNone/>
            </a:pPr>
            <a:r>
              <a:rPr lang="en-IN" dirty="0"/>
              <a:t>}</a:t>
            </a:r>
          </a:p>
        </p:txBody>
      </p:sp>
    </p:spTree>
    <p:extLst>
      <p:ext uri="{BB962C8B-B14F-4D97-AF65-F5344CB8AC3E}">
        <p14:creationId xmlns:p14="http://schemas.microsoft.com/office/powerpoint/2010/main" val="79130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3813"/>
            <a:ext cx="9404350" cy="661987"/>
          </a:xfrm>
        </p:spPr>
        <p:txBody>
          <a:bodyPr/>
          <a:lstStyle/>
          <a:p>
            <a:pPr algn="ctr"/>
            <a:r>
              <a:rPr lang="en-US" dirty="0"/>
              <a:t>Conditional Statements</a:t>
            </a:r>
            <a:endParaRPr lang="en-IN" dirty="0"/>
          </a:p>
        </p:txBody>
      </p:sp>
      <p:sp>
        <p:nvSpPr>
          <p:cNvPr id="2" name="TextBox 1"/>
          <p:cNvSpPr txBox="1"/>
          <p:nvPr/>
        </p:nvSpPr>
        <p:spPr>
          <a:xfrm>
            <a:off x="141316" y="964276"/>
            <a:ext cx="6542117" cy="4696670"/>
          </a:xfrm>
          <a:prstGeom prst="rect">
            <a:avLst/>
          </a:prstGeom>
          <a:noFill/>
        </p:spPr>
        <p:txBody>
          <a:bodyPr wrap="square" rtlCol="0">
            <a:spAutoFit/>
          </a:bodyPr>
          <a:lstStyle/>
          <a:p>
            <a:r>
              <a:rPr lang="en-IN" dirty="0"/>
              <a:t>WAP to check if the user entered year is leap or not</a:t>
            </a:r>
          </a:p>
          <a:p>
            <a:endParaRPr lang="en-IN" dirty="0"/>
          </a:p>
          <a:p>
            <a:pPr>
              <a:lnSpc>
                <a:spcPct val="80000"/>
              </a:lnSpc>
              <a:spcBef>
                <a:spcPts val="1000"/>
              </a:spcBef>
              <a:buClr>
                <a:schemeClr val="bg2">
                  <a:lumMod val="40000"/>
                  <a:lumOff val="60000"/>
                </a:schemeClr>
              </a:buClr>
              <a:buSzPct val="80000"/>
            </a:pPr>
            <a:r>
              <a:rPr lang="en-IN" sz="1700" dirty="0">
                <a:latin typeface="+mj-lt"/>
                <a:ea typeface="+mj-ea"/>
                <a:cs typeface="+mj-cs"/>
              </a:rPr>
              <a:t>import </a:t>
            </a:r>
            <a:r>
              <a:rPr lang="en-IN" sz="1700" dirty="0" err="1">
                <a:latin typeface="+mj-lt"/>
                <a:ea typeface="+mj-ea"/>
                <a:cs typeface="+mj-cs"/>
              </a:rPr>
              <a:t>java.util</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class Leap {</a:t>
            </a:r>
          </a:p>
          <a:p>
            <a:pPr>
              <a:lnSpc>
                <a:spcPct val="80000"/>
              </a:lnSpc>
              <a:spcBef>
                <a:spcPts val="1000"/>
              </a:spcBef>
              <a:buClr>
                <a:schemeClr val="bg2">
                  <a:lumMod val="40000"/>
                  <a:lumOff val="60000"/>
                </a:schemeClr>
              </a:buClr>
              <a:buSzPct val="80000"/>
            </a:pPr>
            <a:r>
              <a:rPr lang="en-IN" sz="1700" dirty="0">
                <a:latin typeface="+mj-lt"/>
                <a:ea typeface="+mj-ea"/>
                <a:cs typeface="+mj-cs"/>
              </a:rPr>
              <a:t>    public static void main(String[] </a:t>
            </a:r>
            <a:r>
              <a:rPr lang="en-IN" sz="1700" dirty="0" err="1">
                <a:latin typeface="+mj-lt"/>
                <a:ea typeface="+mj-ea"/>
                <a:cs typeface="+mj-cs"/>
              </a:rPr>
              <a:t>args</a:t>
            </a: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int</a:t>
            </a:r>
            <a:r>
              <a:rPr lang="en-IN" sz="1700" dirty="0">
                <a:latin typeface="+mj-lt"/>
                <a:ea typeface="+mj-ea"/>
                <a:cs typeface="+mj-cs"/>
              </a:rPr>
              <a:t> </a:t>
            </a:r>
            <a:r>
              <a:rPr lang="en-IN" sz="1700" dirty="0" err="1">
                <a:latin typeface="+mj-lt"/>
                <a:ea typeface="+mj-ea"/>
                <a:cs typeface="+mj-cs"/>
              </a:rPr>
              <a:t>yr</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Scanner </a:t>
            </a:r>
            <a:r>
              <a:rPr lang="en-IN" sz="1700" dirty="0" err="1">
                <a:latin typeface="+mj-lt"/>
                <a:ea typeface="+mj-ea"/>
                <a:cs typeface="+mj-cs"/>
              </a:rPr>
              <a:t>sc</a:t>
            </a:r>
            <a:r>
              <a:rPr lang="en-IN" sz="1700" dirty="0">
                <a:latin typeface="+mj-lt"/>
                <a:ea typeface="+mj-ea"/>
                <a:cs typeface="+mj-cs"/>
              </a:rPr>
              <a:t>=new Scanner(System.in);</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System.out.println</a:t>
            </a:r>
            <a:r>
              <a:rPr lang="en-IN" sz="1700" dirty="0">
                <a:latin typeface="+mj-lt"/>
                <a:ea typeface="+mj-ea"/>
                <a:cs typeface="+mj-cs"/>
              </a:rPr>
              <a:t>("Enter the </a:t>
            </a:r>
            <a:r>
              <a:rPr lang="en-IN" sz="1700" dirty="0" err="1">
                <a:latin typeface="+mj-lt"/>
                <a:ea typeface="+mj-ea"/>
                <a:cs typeface="+mj-cs"/>
              </a:rPr>
              <a:t>yr</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yr</a:t>
            </a:r>
            <a:r>
              <a:rPr lang="en-IN" sz="1700" dirty="0">
                <a:latin typeface="+mj-lt"/>
                <a:ea typeface="+mj-ea"/>
                <a:cs typeface="+mj-cs"/>
              </a:rPr>
              <a:t>=</a:t>
            </a:r>
            <a:r>
              <a:rPr lang="en-IN" sz="1700" dirty="0" err="1">
                <a:latin typeface="+mj-lt"/>
                <a:ea typeface="+mj-ea"/>
                <a:cs typeface="+mj-cs"/>
              </a:rPr>
              <a:t>sc.nextInt</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if((yr%4==0 &amp;&amp; yr%100!=0)||(yr%100==0 &amp;&amp; yr%400==0))</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System.out.println</a:t>
            </a:r>
            <a:r>
              <a:rPr lang="en-IN" sz="1700" dirty="0">
                <a:latin typeface="+mj-lt"/>
                <a:ea typeface="+mj-ea"/>
                <a:cs typeface="+mj-cs"/>
              </a:rPr>
              <a:t>("Leap Year");</a:t>
            </a:r>
          </a:p>
          <a:p>
            <a:pPr>
              <a:lnSpc>
                <a:spcPct val="80000"/>
              </a:lnSpc>
              <a:spcBef>
                <a:spcPts val="1000"/>
              </a:spcBef>
              <a:buClr>
                <a:schemeClr val="bg2">
                  <a:lumMod val="40000"/>
                  <a:lumOff val="60000"/>
                </a:schemeClr>
              </a:buClr>
              <a:buSzPct val="80000"/>
            </a:pPr>
            <a:r>
              <a:rPr lang="en-IN" sz="1700" dirty="0">
                <a:latin typeface="+mj-lt"/>
                <a:ea typeface="+mj-ea"/>
                <a:cs typeface="+mj-cs"/>
              </a:rPr>
              <a:t>        else</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System.out.println</a:t>
            </a:r>
            <a:r>
              <a:rPr lang="en-IN" sz="1700" dirty="0">
                <a:latin typeface="+mj-lt"/>
                <a:ea typeface="+mj-ea"/>
                <a:cs typeface="+mj-cs"/>
              </a:rPr>
              <a:t>("Not a Leap Year");</a:t>
            </a:r>
          </a:p>
          <a:p>
            <a:pPr>
              <a:lnSpc>
                <a:spcPct val="80000"/>
              </a:lnSpc>
              <a:spcBef>
                <a:spcPts val="1000"/>
              </a:spcBef>
              <a:buClr>
                <a:schemeClr val="bg2">
                  <a:lumMod val="40000"/>
                  <a:lumOff val="60000"/>
                </a:schemeClr>
              </a:buClr>
              <a:buSzPct val="80000"/>
            </a:pPr>
            <a:r>
              <a:rPr lang="en-IN" sz="1700" dirty="0">
                <a:latin typeface="+mj-lt"/>
                <a:ea typeface="+mj-ea"/>
                <a:cs typeface="+mj-cs"/>
              </a:rPr>
              <a:t>        } }</a:t>
            </a:r>
          </a:p>
        </p:txBody>
      </p:sp>
      <p:pic>
        <p:nvPicPr>
          <p:cNvPr id="5" name="Picture 4"/>
          <p:cNvPicPr>
            <a:picLocks noChangeAspect="1"/>
          </p:cNvPicPr>
          <p:nvPr/>
        </p:nvPicPr>
        <p:blipFill>
          <a:blip r:embed="rId2"/>
          <a:stretch>
            <a:fillRect/>
          </a:stretch>
        </p:blipFill>
        <p:spPr>
          <a:xfrm>
            <a:off x="7099069" y="4243811"/>
            <a:ext cx="2685009" cy="2489498"/>
          </a:xfrm>
          <a:prstGeom prst="rect">
            <a:avLst/>
          </a:prstGeom>
        </p:spPr>
      </p:pic>
    </p:spTree>
    <p:extLst>
      <p:ext uri="{BB962C8B-B14F-4D97-AF65-F5344CB8AC3E}">
        <p14:creationId xmlns:p14="http://schemas.microsoft.com/office/powerpoint/2010/main" val="2989810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3813"/>
            <a:ext cx="9404350" cy="661987"/>
          </a:xfrm>
        </p:spPr>
        <p:txBody>
          <a:bodyPr/>
          <a:lstStyle/>
          <a:p>
            <a:pPr algn="ctr"/>
            <a:r>
              <a:rPr lang="en-US" dirty="0"/>
              <a:t>Conditional Statements</a:t>
            </a:r>
            <a:endParaRPr lang="en-IN" dirty="0"/>
          </a:p>
        </p:txBody>
      </p:sp>
      <p:sp>
        <p:nvSpPr>
          <p:cNvPr id="2" name="TextBox 1"/>
          <p:cNvSpPr txBox="1"/>
          <p:nvPr/>
        </p:nvSpPr>
        <p:spPr>
          <a:xfrm>
            <a:off x="108065" y="685800"/>
            <a:ext cx="12083935" cy="6370975"/>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sz="1700" dirty="0"/>
              <a:t>WAP to display the class according to the marks scored by student using switch case. The marks scored is taken input from the user and the class is displayed based on the range given below</a:t>
            </a:r>
          </a:p>
          <a:p>
            <a:endParaRPr lang="en-IN" sz="1700" dirty="0"/>
          </a:p>
          <a:p>
            <a:r>
              <a:rPr lang="en-IN" sz="1700" dirty="0"/>
              <a:t>import </a:t>
            </a:r>
            <a:r>
              <a:rPr lang="en-IN" sz="1700" dirty="0" err="1"/>
              <a:t>java.util</a:t>
            </a:r>
            <a:r>
              <a:rPr lang="en-IN" sz="1700" dirty="0"/>
              <a:t>.*;</a:t>
            </a:r>
          </a:p>
          <a:p>
            <a:r>
              <a:rPr lang="en-IN" sz="1700" dirty="0"/>
              <a:t>class Marks {</a:t>
            </a:r>
          </a:p>
          <a:p>
            <a:r>
              <a:rPr lang="en-IN" sz="1700" dirty="0"/>
              <a:t>    public static void main(String[] </a:t>
            </a:r>
            <a:r>
              <a:rPr lang="en-IN" sz="1700" dirty="0" err="1"/>
              <a:t>args</a:t>
            </a:r>
            <a:r>
              <a:rPr lang="en-IN" sz="1700" dirty="0"/>
              <a:t>) {</a:t>
            </a:r>
          </a:p>
          <a:p>
            <a:r>
              <a:rPr lang="en-IN" sz="1700" dirty="0"/>
              <a:t>        </a:t>
            </a:r>
            <a:r>
              <a:rPr lang="en-IN" sz="1700" dirty="0" err="1"/>
              <a:t>int</a:t>
            </a:r>
            <a:r>
              <a:rPr lang="en-IN" sz="1700" dirty="0"/>
              <a:t> marks;</a:t>
            </a:r>
          </a:p>
          <a:p>
            <a:r>
              <a:rPr lang="en-IN" sz="1700" dirty="0"/>
              <a:t>        Scanner </a:t>
            </a:r>
            <a:r>
              <a:rPr lang="en-IN" sz="1700" dirty="0" err="1"/>
              <a:t>sc</a:t>
            </a:r>
            <a:r>
              <a:rPr lang="en-IN" sz="1700" dirty="0"/>
              <a:t>=new Scanner(System.in);</a:t>
            </a:r>
          </a:p>
          <a:p>
            <a:r>
              <a:rPr lang="en-IN" sz="1700" dirty="0"/>
              <a:t>        </a:t>
            </a:r>
            <a:r>
              <a:rPr lang="en-IN" sz="1700" dirty="0" err="1"/>
              <a:t>System.out.println</a:t>
            </a:r>
            <a:r>
              <a:rPr lang="en-IN" sz="1700" dirty="0"/>
              <a:t>("Enter marks out of 100");</a:t>
            </a:r>
          </a:p>
          <a:p>
            <a:r>
              <a:rPr lang="en-IN" sz="1700" dirty="0"/>
              <a:t>        marks=</a:t>
            </a:r>
            <a:r>
              <a:rPr lang="en-IN" sz="1700" dirty="0" err="1"/>
              <a:t>sc.nextInt</a:t>
            </a:r>
            <a:r>
              <a:rPr lang="en-IN" sz="1700" dirty="0"/>
              <a:t>();</a:t>
            </a:r>
          </a:p>
          <a:p>
            <a:r>
              <a:rPr lang="en-IN" sz="1700" dirty="0"/>
              <a:t>        if (marks==100)</a:t>
            </a:r>
          </a:p>
          <a:p>
            <a:r>
              <a:rPr lang="en-IN" sz="1700" dirty="0"/>
              <a:t>        </a:t>
            </a:r>
            <a:r>
              <a:rPr lang="en-IN" sz="1700" dirty="0" err="1"/>
              <a:t>System.out.println</a:t>
            </a:r>
            <a:r>
              <a:rPr lang="en-IN" sz="1700" dirty="0"/>
              <a:t>("Distinction");</a:t>
            </a:r>
          </a:p>
          <a:p>
            <a:r>
              <a:rPr lang="en-IN" sz="1700" dirty="0"/>
              <a:t>        switch(marks/10)</a:t>
            </a:r>
          </a:p>
          <a:p>
            <a:r>
              <a:rPr lang="en-IN" sz="1700" dirty="0"/>
              <a:t>        {</a:t>
            </a:r>
          </a:p>
          <a:p>
            <a:r>
              <a:rPr lang="en-IN" sz="1700" dirty="0"/>
              <a:t>            case 0:</a:t>
            </a:r>
          </a:p>
          <a:p>
            <a:r>
              <a:rPr lang="en-IN" sz="1700" dirty="0"/>
              <a:t>            case 1:</a:t>
            </a:r>
          </a:p>
          <a:p>
            <a:r>
              <a:rPr lang="en-IN" sz="1700" dirty="0"/>
              <a:t>            case 2:</a:t>
            </a:r>
          </a:p>
          <a:p>
            <a:r>
              <a:rPr lang="en-IN" sz="1700" dirty="0"/>
              <a:t>            case 3: </a:t>
            </a:r>
            <a:r>
              <a:rPr lang="en-IN" sz="1700" dirty="0" err="1"/>
              <a:t>System.out.println</a:t>
            </a:r>
            <a:r>
              <a:rPr lang="en-IN" sz="1700" dirty="0"/>
              <a:t>("Fail");</a:t>
            </a:r>
          </a:p>
          <a:p>
            <a:r>
              <a:rPr lang="en-IN" sz="1700" dirty="0"/>
              <a:t>            break;</a:t>
            </a:r>
          </a:p>
          <a:p>
            <a:r>
              <a:rPr lang="en-IN" sz="1700" dirty="0"/>
              <a:t>            case 4: </a:t>
            </a:r>
            <a:r>
              <a:rPr lang="en-IN" sz="1700" dirty="0" err="1"/>
              <a:t>System.out.println</a:t>
            </a:r>
            <a:r>
              <a:rPr lang="en-IN" sz="1700" dirty="0"/>
              <a:t>("Pass Class");</a:t>
            </a:r>
          </a:p>
          <a:p>
            <a:r>
              <a:rPr lang="en-IN" sz="1700" dirty="0"/>
              <a:t>            break;</a:t>
            </a:r>
          </a:p>
          <a:p>
            <a:r>
              <a:rPr lang="en-IN" sz="1700" dirty="0"/>
              <a:t>            case 5: </a:t>
            </a:r>
            <a:r>
              <a:rPr lang="en-IN" sz="1700" dirty="0" err="1"/>
              <a:t>System.out.println</a:t>
            </a:r>
            <a:r>
              <a:rPr lang="en-IN" sz="1700" dirty="0"/>
              <a:t>("Second Class");</a:t>
            </a:r>
          </a:p>
          <a:p>
            <a:r>
              <a:rPr lang="en-IN" sz="1700" dirty="0"/>
              <a:t>            break;</a:t>
            </a:r>
          </a:p>
          <a:p>
            <a:r>
              <a:rPr lang="en-IN" sz="1700" dirty="0"/>
              <a:t>           </a:t>
            </a:r>
          </a:p>
        </p:txBody>
      </p:sp>
      <p:graphicFrame>
        <p:nvGraphicFramePr>
          <p:cNvPr id="6" name="Table 5"/>
          <p:cNvGraphicFramePr>
            <a:graphicFrameLocks noGrp="1"/>
          </p:cNvGraphicFramePr>
          <p:nvPr/>
        </p:nvGraphicFramePr>
        <p:xfrm>
          <a:off x="9900458" y="1038575"/>
          <a:ext cx="2136372" cy="1828800"/>
        </p:xfrm>
        <a:graphic>
          <a:graphicData uri="http://schemas.openxmlformats.org/drawingml/2006/table">
            <a:tbl>
              <a:tblPr firstRow="1" bandRow="1">
                <a:tableStyleId>{5940675A-B579-460E-94D1-54222C63F5DA}</a:tableStyleId>
              </a:tblPr>
              <a:tblGrid>
                <a:gridCol w="1065209">
                  <a:extLst>
                    <a:ext uri="{9D8B030D-6E8A-4147-A177-3AD203B41FA5}">
                      <a16:colId xmlns:a16="http://schemas.microsoft.com/office/drawing/2014/main" val="3372154765"/>
                    </a:ext>
                  </a:extLst>
                </a:gridCol>
                <a:gridCol w="1071163">
                  <a:extLst>
                    <a:ext uri="{9D8B030D-6E8A-4147-A177-3AD203B41FA5}">
                      <a16:colId xmlns:a16="http://schemas.microsoft.com/office/drawing/2014/main" val="1196097315"/>
                    </a:ext>
                  </a:extLst>
                </a:gridCol>
              </a:tblGrid>
              <a:tr h="263322">
                <a:tc>
                  <a:txBody>
                    <a:bodyPr/>
                    <a:lstStyle/>
                    <a:p>
                      <a:pPr algn="ctr"/>
                      <a:r>
                        <a:rPr lang="en-IN" sz="1400" b="1" dirty="0"/>
                        <a:t>Marks</a:t>
                      </a:r>
                    </a:p>
                  </a:txBody>
                  <a:tcPr anchor="ctr">
                    <a:solidFill>
                      <a:schemeClr val="bg1">
                        <a:lumMod val="50000"/>
                        <a:lumOff val="50000"/>
                      </a:schemeClr>
                    </a:solidFill>
                  </a:tcPr>
                </a:tc>
                <a:tc>
                  <a:txBody>
                    <a:bodyPr/>
                    <a:lstStyle/>
                    <a:p>
                      <a:pPr algn="ctr"/>
                      <a:r>
                        <a:rPr lang="en-IN" sz="1400" b="1" dirty="0"/>
                        <a:t>Class</a:t>
                      </a:r>
                    </a:p>
                  </a:txBody>
                  <a:tcPr anchor="ctr">
                    <a:solidFill>
                      <a:schemeClr val="bg1">
                        <a:lumMod val="50000"/>
                        <a:lumOff val="50000"/>
                      </a:schemeClr>
                    </a:solidFill>
                  </a:tcPr>
                </a:tc>
                <a:extLst>
                  <a:ext uri="{0D108BD9-81ED-4DB2-BD59-A6C34878D82A}">
                    <a16:rowId xmlns:a16="http://schemas.microsoft.com/office/drawing/2014/main" val="3514163809"/>
                  </a:ext>
                </a:extLst>
              </a:tr>
              <a:tr h="263322">
                <a:tc>
                  <a:txBody>
                    <a:bodyPr/>
                    <a:lstStyle/>
                    <a:p>
                      <a:pPr algn="ctr"/>
                      <a:r>
                        <a:rPr lang="en-IN" sz="1400" dirty="0"/>
                        <a:t>70-100</a:t>
                      </a:r>
                    </a:p>
                  </a:txBody>
                  <a:tcPr anchor="ctr"/>
                </a:tc>
                <a:tc>
                  <a:txBody>
                    <a:bodyPr/>
                    <a:lstStyle/>
                    <a:p>
                      <a:pPr algn="ctr"/>
                      <a:r>
                        <a:rPr lang="en-IN" sz="1400" dirty="0"/>
                        <a:t>Distinction</a:t>
                      </a:r>
                    </a:p>
                  </a:txBody>
                  <a:tcPr anchor="ctr"/>
                </a:tc>
                <a:extLst>
                  <a:ext uri="{0D108BD9-81ED-4DB2-BD59-A6C34878D82A}">
                    <a16:rowId xmlns:a16="http://schemas.microsoft.com/office/drawing/2014/main" val="3738319562"/>
                  </a:ext>
                </a:extLst>
              </a:tr>
              <a:tr h="263322">
                <a:tc>
                  <a:txBody>
                    <a:bodyPr/>
                    <a:lstStyle/>
                    <a:p>
                      <a:pPr algn="ctr"/>
                      <a:r>
                        <a:rPr lang="en-IN" sz="1400" dirty="0"/>
                        <a:t>60-69</a:t>
                      </a:r>
                    </a:p>
                  </a:txBody>
                  <a:tcPr anchor="ctr"/>
                </a:tc>
                <a:tc>
                  <a:txBody>
                    <a:bodyPr/>
                    <a:lstStyle/>
                    <a:p>
                      <a:pPr algn="ctr"/>
                      <a:r>
                        <a:rPr lang="en-IN" sz="1400" dirty="0"/>
                        <a:t>First</a:t>
                      </a:r>
                    </a:p>
                  </a:txBody>
                  <a:tcPr anchor="ctr"/>
                </a:tc>
                <a:extLst>
                  <a:ext uri="{0D108BD9-81ED-4DB2-BD59-A6C34878D82A}">
                    <a16:rowId xmlns:a16="http://schemas.microsoft.com/office/drawing/2014/main" val="2522136737"/>
                  </a:ext>
                </a:extLst>
              </a:tr>
              <a:tr h="263322">
                <a:tc>
                  <a:txBody>
                    <a:bodyPr/>
                    <a:lstStyle/>
                    <a:p>
                      <a:pPr algn="ctr"/>
                      <a:r>
                        <a:rPr lang="en-IN" sz="1400" dirty="0"/>
                        <a:t>50-59</a:t>
                      </a:r>
                    </a:p>
                  </a:txBody>
                  <a:tcPr anchor="ctr"/>
                </a:tc>
                <a:tc>
                  <a:txBody>
                    <a:bodyPr/>
                    <a:lstStyle/>
                    <a:p>
                      <a:pPr algn="ctr"/>
                      <a:r>
                        <a:rPr lang="en-IN" sz="1400" dirty="0"/>
                        <a:t>Second</a:t>
                      </a:r>
                    </a:p>
                  </a:txBody>
                  <a:tcPr anchor="ctr"/>
                </a:tc>
                <a:extLst>
                  <a:ext uri="{0D108BD9-81ED-4DB2-BD59-A6C34878D82A}">
                    <a16:rowId xmlns:a16="http://schemas.microsoft.com/office/drawing/2014/main" val="839120990"/>
                  </a:ext>
                </a:extLst>
              </a:tr>
              <a:tr h="263322">
                <a:tc>
                  <a:txBody>
                    <a:bodyPr/>
                    <a:lstStyle/>
                    <a:p>
                      <a:pPr algn="ctr"/>
                      <a:r>
                        <a:rPr lang="en-IN" sz="1400" dirty="0"/>
                        <a:t>40-49</a:t>
                      </a:r>
                    </a:p>
                  </a:txBody>
                  <a:tcPr anchor="ctr"/>
                </a:tc>
                <a:tc>
                  <a:txBody>
                    <a:bodyPr/>
                    <a:lstStyle/>
                    <a:p>
                      <a:pPr algn="ctr"/>
                      <a:r>
                        <a:rPr lang="en-IN" sz="1400" dirty="0"/>
                        <a:t>Pass</a:t>
                      </a:r>
                    </a:p>
                  </a:txBody>
                  <a:tcPr anchor="ctr"/>
                </a:tc>
                <a:extLst>
                  <a:ext uri="{0D108BD9-81ED-4DB2-BD59-A6C34878D82A}">
                    <a16:rowId xmlns:a16="http://schemas.microsoft.com/office/drawing/2014/main" val="2040686155"/>
                  </a:ext>
                </a:extLst>
              </a:tr>
              <a:tr h="263322">
                <a:tc>
                  <a:txBody>
                    <a:bodyPr/>
                    <a:lstStyle/>
                    <a:p>
                      <a:pPr algn="ctr"/>
                      <a:r>
                        <a:rPr lang="en-IN" sz="1400" dirty="0"/>
                        <a:t>0-39</a:t>
                      </a:r>
                    </a:p>
                  </a:txBody>
                  <a:tcPr anchor="ctr"/>
                </a:tc>
                <a:tc>
                  <a:txBody>
                    <a:bodyPr/>
                    <a:lstStyle/>
                    <a:p>
                      <a:pPr algn="ctr"/>
                      <a:r>
                        <a:rPr lang="en-IN" sz="1400" dirty="0"/>
                        <a:t>Fail</a:t>
                      </a:r>
                    </a:p>
                  </a:txBody>
                  <a:tcPr anchor="ctr"/>
                </a:tc>
                <a:extLst>
                  <a:ext uri="{0D108BD9-81ED-4DB2-BD59-A6C34878D82A}">
                    <a16:rowId xmlns:a16="http://schemas.microsoft.com/office/drawing/2014/main" val="2793137224"/>
                  </a:ext>
                </a:extLst>
              </a:tr>
            </a:tbl>
          </a:graphicData>
        </a:graphic>
      </p:graphicFrame>
      <p:sp>
        <p:nvSpPr>
          <p:cNvPr id="3" name="Rectangle 2"/>
          <p:cNvSpPr/>
          <p:nvPr/>
        </p:nvSpPr>
        <p:spPr>
          <a:xfrm>
            <a:off x="5004261" y="1424463"/>
            <a:ext cx="5885412" cy="2185214"/>
          </a:xfrm>
          <a:prstGeom prst="rect">
            <a:avLst/>
          </a:prstGeom>
        </p:spPr>
        <p:txBody>
          <a:bodyPr wrap="square">
            <a:spAutoFit/>
          </a:bodyPr>
          <a:lstStyle/>
          <a:p>
            <a:r>
              <a:rPr lang="en-IN" sz="1700" dirty="0"/>
              <a:t>case 6: </a:t>
            </a:r>
            <a:r>
              <a:rPr lang="en-IN" sz="1700" dirty="0" err="1"/>
              <a:t>System.out.println</a:t>
            </a:r>
            <a:r>
              <a:rPr lang="en-IN" sz="1700" dirty="0"/>
              <a:t>("First Class");</a:t>
            </a:r>
          </a:p>
          <a:p>
            <a:r>
              <a:rPr lang="en-IN" sz="1700" dirty="0"/>
              <a:t>            break;</a:t>
            </a:r>
          </a:p>
          <a:p>
            <a:r>
              <a:rPr lang="en-IN" sz="1700" dirty="0"/>
              <a:t>            case 7:</a:t>
            </a:r>
          </a:p>
          <a:p>
            <a:r>
              <a:rPr lang="en-IN" sz="1700" dirty="0"/>
              <a:t>            case 8:</a:t>
            </a:r>
          </a:p>
          <a:p>
            <a:r>
              <a:rPr lang="en-IN" sz="1700" dirty="0"/>
              <a:t>            case 9: </a:t>
            </a:r>
            <a:r>
              <a:rPr lang="en-IN" sz="1700" dirty="0" err="1"/>
              <a:t>System.out.println</a:t>
            </a:r>
            <a:r>
              <a:rPr lang="en-IN" sz="1700" dirty="0"/>
              <a:t>("Distinction");</a:t>
            </a:r>
          </a:p>
          <a:p>
            <a:r>
              <a:rPr lang="en-IN" sz="1700" dirty="0"/>
              <a:t>            break;</a:t>
            </a:r>
          </a:p>
          <a:p>
            <a:r>
              <a:rPr lang="en-IN" sz="1700" dirty="0"/>
              <a:t>            default: </a:t>
            </a:r>
            <a:r>
              <a:rPr lang="en-IN" sz="1700" dirty="0" err="1"/>
              <a:t>System.out.println</a:t>
            </a:r>
            <a:r>
              <a:rPr lang="en-IN" sz="1700" dirty="0"/>
              <a:t>("</a:t>
            </a:r>
            <a:r>
              <a:rPr lang="en-IN" sz="1700" dirty="0" err="1"/>
              <a:t>InvalidMarks</a:t>
            </a:r>
            <a:r>
              <a:rPr lang="en-IN" sz="1700" dirty="0"/>
              <a:t>");          </a:t>
            </a:r>
          </a:p>
          <a:p>
            <a:r>
              <a:rPr lang="en-IN" sz="1700" dirty="0"/>
              <a:t>        }   }   }</a:t>
            </a:r>
          </a:p>
        </p:txBody>
      </p:sp>
      <p:pic>
        <p:nvPicPr>
          <p:cNvPr id="7" name="Picture 6"/>
          <p:cNvPicPr>
            <a:picLocks noChangeAspect="1"/>
          </p:cNvPicPr>
          <p:nvPr/>
        </p:nvPicPr>
        <p:blipFill>
          <a:blip r:embed="rId2"/>
          <a:stretch>
            <a:fillRect/>
          </a:stretch>
        </p:blipFill>
        <p:spPr>
          <a:xfrm>
            <a:off x="8562109" y="3718891"/>
            <a:ext cx="3474721" cy="3026370"/>
          </a:xfrm>
          <a:prstGeom prst="rect">
            <a:avLst/>
          </a:prstGeom>
        </p:spPr>
      </p:pic>
    </p:spTree>
    <p:extLst>
      <p:ext uri="{BB962C8B-B14F-4D97-AF65-F5344CB8AC3E}">
        <p14:creationId xmlns:p14="http://schemas.microsoft.com/office/powerpoint/2010/main" val="357520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2983" y="24515"/>
            <a:ext cx="9404723" cy="661187"/>
          </a:xfrm>
        </p:spPr>
        <p:txBody>
          <a:bodyPr/>
          <a:lstStyle/>
          <a:p>
            <a:pPr algn="ctr"/>
            <a:r>
              <a:rPr lang="en-US" dirty="0"/>
              <a:t>Iterative Statements</a:t>
            </a:r>
            <a:endParaRPr lang="en-IN" dirty="0"/>
          </a:p>
        </p:txBody>
      </p:sp>
      <p:sp>
        <p:nvSpPr>
          <p:cNvPr id="5" name="Text Placeholder 4"/>
          <p:cNvSpPr>
            <a:spLocks noGrp="1"/>
          </p:cNvSpPr>
          <p:nvPr>
            <p:ph type="body" idx="1"/>
          </p:nvPr>
        </p:nvSpPr>
        <p:spPr>
          <a:xfrm>
            <a:off x="75857" y="968405"/>
            <a:ext cx="3609517" cy="486252"/>
          </a:xfrm>
        </p:spPr>
        <p:txBody>
          <a:bodyPr/>
          <a:lstStyle/>
          <a:p>
            <a:r>
              <a:rPr lang="en-US" dirty="0"/>
              <a:t>For loop</a:t>
            </a:r>
            <a:endParaRPr lang="en-IN" dirty="0"/>
          </a:p>
        </p:txBody>
      </p:sp>
      <p:sp>
        <p:nvSpPr>
          <p:cNvPr id="8" name="Text Placeholder 7"/>
          <p:cNvSpPr>
            <a:spLocks noGrp="1"/>
          </p:cNvSpPr>
          <p:nvPr>
            <p:ph type="body" sz="half" idx="15"/>
          </p:nvPr>
        </p:nvSpPr>
        <p:spPr>
          <a:xfrm>
            <a:off x="75858" y="1737360"/>
            <a:ext cx="3609517" cy="4995947"/>
          </a:xfrm>
        </p:spPr>
        <p:txBody>
          <a:bodyPr/>
          <a:lstStyle/>
          <a:p>
            <a:r>
              <a:rPr lang="en-US" dirty="0"/>
              <a:t>import </a:t>
            </a:r>
            <a:r>
              <a:rPr lang="en-US" dirty="0" err="1"/>
              <a:t>java.util</a:t>
            </a:r>
            <a:r>
              <a:rPr lang="en-US" dirty="0"/>
              <a:t>.*;</a:t>
            </a:r>
            <a:endParaRPr lang="en-IN" dirty="0"/>
          </a:p>
          <a:p>
            <a:r>
              <a:rPr lang="en-IN" dirty="0"/>
              <a:t>class Natural{</a:t>
            </a:r>
          </a:p>
          <a:p>
            <a:r>
              <a:rPr lang="en-IN" dirty="0"/>
              <a:t>    public static void main(String </a:t>
            </a:r>
            <a:r>
              <a:rPr lang="en-IN" dirty="0" err="1"/>
              <a:t>args</a:t>
            </a:r>
            <a:r>
              <a:rPr lang="en-IN" dirty="0"/>
              <a:t>[])</a:t>
            </a:r>
          </a:p>
          <a:p>
            <a:r>
              <a:rPr lang="en-IN" dirty="0"/>
              <a:t>    {</a:t>
            </a:r>
          </a:p>
          <a:p>
            <a:r>
              <a:rPr lang="en-US" dirty="0"/>
              <a:t>        </a:t>
            </a:r>
            <a:r>
              <a:rPr lang="en-US" dirty="0" err="1"/>
              <a:t>int</a:t>
            </a:r>
            <a:r>
              <a:rPr lang="en-US" dirty="0"/>
              <a:t> </a:t>
            </a:r>
            <a:r>
              <a:rPr lang="en-US" dirty="0" err="1"/>
              <a:t>i</a:t>
            </a:r>
            <a:r>
              <a:rPr lang="en-US" dirty="0"/>
              <a:t>, n;</a:t>
            </a:r>
          </a:p>
          <a:p>
            <a:r>
              <a:rPr lang="en-US" dirty="0"/>
              <a:t>        Scanner </a:t>
            </a:r>
            <a:r>
              <a:rPr lang="en-US" dirty="0" err="1"/>
              <a:t>sc</a:t>
            </a:r>
            <a:r>
              <a:rPr lang="en-US" dirty="0"/>
              <a:t>=new Scanner (System.in);</a:t>
            </a:r>
          </a:p>
          <a:p>
            <a:r>
              <a:rPr lang="en-US" dirty="0"/>
              <a:t>        </a:t>
            </a:r>
            <a:r>
              <a:rPr lang="en-US" dirty="0" err="1"/>
              <a:t>System.out.println</a:t>
            </a:r>
            <a:r>
              <a:rPr lang="en-US" dirty="0"/>
              <a:t>(“Enter n : “);</a:t>
            </a:r>
          </a:p>
          <a:p>
            <a:r>
              <a:rPr lang="en-US" dirty="0"/>
              <a:t>        n=</a:t>
            </a:r>
            <a:r>
              <a:rPr lang="en-US" dirty="0" err="1"/>
              <a:t>sc.nextInt</a:t>
            </a:r>
            <a:r>
              <a:rPr lang="en-US" dirty="0"/>
              <a:t>();</a:t>
            </a:r>
          </a:p>
          <a:p>
            <a:r>
              <a:rPr lang="en-US" dirty="0"/>
              <a:t>        for(</a:t>
            </a:r>
            <a:r>
              <a:rPr lang="en-US" dirty="0" err="1"/>
              <a:t>i</a:t>
            </a:r>
            <a:r>
              <a:rPr lang="en-US" dirty="0"/>
              <a:t>=1;i&lt;=</a:t>
            </a:r>
            <a:r>
              <a:rPr lang="en-US" dirty="0" err="1"/>
              <a:t>n;i</a:t>
            </a:r>
            <a:r>
              <a:rPr lang="en-US" dirty="0"/>
              <a:t>++)</a:t>
            </a:r>
          </a:p>
          <a:p>
            <a:r>
              <a:rPr lang="en-US" dirty="0"/>
              <a:t>        {</a:t>
            </a:r>
          </a:p>
          <a:p>
            <a:r>
              <a:rPr lang="en-US" dirty="0"/>
              <a:t>        </a:t>
            </a:r>
            <a:r>
              <a:rPr lang="en-US" dirty="0" err="1"/>
              <a:t>System.out.println</a:t>
            </a:r>
            <a:r>
              <a:rPr lang="en-US" dirty="0"/>
              <a:t>(</a:t>
            </a:r>
            <a:r>
              <a:rPr lang="en-US" dirty="0" err="1"/>
              <a:t>i</a:t>
            </a:r>
            <a:r>
              <a:rPr lang="en-US" dirty="0"/>
              <a:t>);</a:t>
            </a:r>
          </a:p>
          <a:p>
            <a:r>
              <a:rPr lang="en-US" dirty="0"/>
              <a:t>       }</a:t>
            </a:r>
            <a:endParaRPr lang="en-IN" dirty="0"/>
          </a:p>
          <a:p>
            <a:r>
              <a:rPr lang="en-IN" dirty="0"/>
              <a:t>    }</a:t>
            </a:r>
          </a:p>
          <a:p>
            <a:r>
              <a:rPr lang="en-IN" dirty="0"/>
              <a:t>}</a:t>
            </a:r>
          </a:p>
          <a:p>
            <a:endParaRPr lang="en-IN" dirty="0"/>
          </a:p>
          <a:p>
            <a:endParaRPr lang="en-IN" dirty="0"/>
          </a:p>
        </p:txBody>
      </p:sp>
      <p:sp>
        <p:nvSpPr>
          <p:cNvPr id="6" name="Text Placeholder 5"/>
          <p:cNvSpPr>
            <a:spLocks noGrp="1"/>
          </p:cNvSpPr>
          <p:nvPr>
            <p:ph type="body" sz="quarter" idx="3"/>
          </p:nvPr>
        </p:nvSpPr>
        <p:spPr>
          <a:xfrm>
            <a:off x="3704952" y="993899"/>
            <a:ext cx="3774603" cy="477939"/>
          </a:xfrm>
        </p:spPr>
        <p:txBody>
          <a:bodyPr/>
          <a:lstStyle/>
          <a:p>
            <a:r>
              <a:rPr lang="en-US" dirty="0"/>
              <a:t>While loop </a:t>
            </a:r>
            <a:endParaRPr lang="en-IN" dirty="0"/>
          </a:p>
        </p:txBody>
      </p:sp>
      <p:sp>
        <p:nvSpPr>
          <p:cNvPr id="9" name="Text Placeholder 8"/>
          <p:cNvSpPr>
            <a:spLocks noGrp="1"/>
          </p:cNvSpPr>
          <p:nvPr>
            <p:ph type="body" sz="half" idx="16"/>
          </p:nvPr>
        </p:nvSpPr>
        <p:spPr>
          <a:xfrm>
            <a:off x="3685375" y="1862053"/>
            <a:ext cx="3694940" cy="4995947"/>
          </a:xfrm>
        </p:spPr>
        <p:txBody>
          <a:bodyPr>
            <a:normAutofit fontScale="92500" lnSpcReduction="10000"/>
          </a:bodyPr>
          <a:lstStyle/>
          <a:p>
            <a:r>
              <a:rPr lang="en-US" dirty="0"/>
              <a:t>import </a:t>
            </a:r>
            <a:r>
              <a:rPr lang="en-US" dirty="0" err="1"/>
              <a:t>java.util</a:t>
            </a:r>
            <a:r>
              <a:rPr lang="en-US" dirty="0"/>
              <a:t>.*;</a:t>
            </a:r>
            <a:endParaRPr lang="en-IN" dirty="0"/>
          </a:p>
          <a:p>
            <a:r>
              <a:rPr lang="en-IN" dirty="0"/>
              <a:t>class </a:t>
            </a:r>
            <a:r>
              <a:rPr lang="en-IN" dirty="0" err="1"/>
              <a:t>NaturalWhile</a:t>
            </a:r>
            <a:r>
              <a:rPr lang="en-IN" dirty="0"/>
              <a:t>{</a:t>
            </a:r>
          </a:p>
          <a:p>
            <a:r>
              <a:rPr lang="en-IN" dirty="0"/>
              <a:t>    public static void main(String </a:t>
            </a:r>
            <a:r>
              <a:rPr lang="en-IN" dirty="0" err="1"/>
              <a:t>args</a:t>
            </a:r>
            <a:r>
              <a:rPr lang="en-IN" dirty="0"/>
              <a:t>[])</a:t>
            </a:r>
          </a:p>
          <a:p>
            <a:r>
              <a:rPr lang="en-IN" dirty="0"/>
              <a:t>    {</a:t>
            </a:r>
          </a:p>
          <a:p>
            <a:r>
              <a:rPr lang="en-US" dirty="0"/>
              <a:t>        </a:t>
            </a:r>
            <a:r>
              <a:rPr lang="en-US" dirty="0" err="1"/>
              <a:t>int</a:t>
            </a:r>
            <a:r>
              <a:rPr lang="en-US" dirty="0"/>
              <a:t> </a:t>
            </a:r>
            <a:r>
              <a:rPr lang="en-US" dirty="0" err="1"/>
              <a:t>i</a:t>
            </a:r>
            <a:r>
              <a:rPr lang="en-US" dirty="0"/>
              <a:t>, n;</a:t>
            </a:r>
          </a:p>
          <a:p>
            <a:r>
              <a:rPr lang="en-US" dirty="0"/>
              <a:t>        Scanner </a:t>
            </a:r>
            <a:r>
              <a:rPr lang="en-US" dirty="0" err="1"/>
              <a:t>sc</a:t>
            </a:r>
            <a:r>
              <a:rPr lang="en-US" dirty="0"/>
              <a:t>=new Scanner (System.in);</a:t>
            </a:r>
          </a:p>
          <a:p>
            <a:r>
              <a:rPr lang="en-US" dirty="0"/>
              <a:t>        </a:t>
            </a:r>
            <a:r>
              <a:rPr lang="en-US" dirty="0" err="1"/>
              <a:t>System.out.println</a:t>
            </a:r>
            <a:r>
              <a:rPr lang="en-US" dirty="0"/>
              <a:t>(“Enter n : “);</a:t>
            </a:r>
          </a:p>
          <a:p>
            <a:r>
              <a:rPr lang="en-US" dirty="0"/>
              <a:t>        n=</a:t>
            </a:r>
            <a:r>
              <a:rPr lang="en-US" dirty="0" err="1"/>
              <a:t>sc.nextInt</a:t>
            </a:r>
            <a:r>
              <a:rPr lang="en-US" dirty="0"/>
              <a:t>();</a:t>
            </a:r>
          </a:p>
          <a:p>
            <a:r>
              <a:rPr lang="en-US" dirty="0"/>
              <a:t>        </a:t>
            </a:r>
            <a:r>
              <a:rPr lang="en-US" dirty="0" err="1"/>
              <a:t>i</a:t>
            </a:r>
            <a:r>
              <a:rPr lang="en-US" dirty="0"/>
              <a:t>=1;</a:t>
            </a:r>
          </a:p>
          <a:p>
            <a:r>
              <a:rPr lang="en-US" dirty="0"/>
              <a:t>        while(</a:t>
            </a:r>
            <a:r>
              <a:rPr lang="en-US" dirty="0" err="1"/>
              <a:t>i</a:t>
            </a:r>
            <a:r>
              <a:rPr lang="en-US" dirty="0"/>
              <a:t>&lt;=n)</a:t>
            </a:r>
          </a:p>
          <a:p>
            <a:r>
              <a:rPr lang="en-US" dirty="0"/>
              <a:t>        {</a:t>
            </a:r>
          </a:p>
          <a:p>
            <a:r>
              <a:rPr lang="en-US" dirty="0"/>
              <a:t>        </a:t>
            </a:r>
            <a:r>
              <a:rPr lang="en-US" dirty="0" err="1"/>
              <a:t>System.out.println</a:t>
            </a:r>
            <a:r>
              <a:rPr lang="en-US" dirty="0"/>
              <a:t>(</a:t>
            </a:r>
            <a:r>
              <a:rPr lang="en-US" dirty="0" err="1"/>
              <a:t>i</a:t>
            </a:r>
            <a:r>
              <a:rPr lang="en-US" dirty="0"/>
              <a:t>);</a:t>
            </a:r>
          </a:p>
          <a:p>
            <a:r>
              <a:rPr lang="en-US" dirty="0"/>
              <a:t>        </a:t>
            </a:r>
            <a:r>
              <a:rPr lang="en-US" dirty="0" err="1"/>
              <a:t>i</a:t>
            </a:r>
            <a:r>
              <a:rPr lang="en-US" dirty="0"/>
              <a:t>++;</a:t>
            </a:r>
          </a:p>
          <a:p>
            <a:r>
              <a:rPr lang="en-US" dirty="0"/>
              <a:t>       }</a:t>
            </a:r>
            <a:endParaRPr lang="en-IN" dirty="0"/>
          </a:p>
          <a:p>
            <a:r>
              <a:rPr lang="en-IN" dirty="0"/>
              <a:t>    }</a:t>
            </a:r>
          </a:p>
          <a:p>
            <a:r>
              <a:rPr lang="en-IN" dirty="0"/>
              <a:t>}</a:t>
            </a:r>
          </a:p>
          <a:p>
            <a:endParaRPr lang="en-IN" dirty="0"/>
          </a:p>
        </p:txBody>
      </p:sp>
      <p:sp>
        <p:nvSpPr>
          <p:cNvPr id="7" name="Text Placeholder 6"/>
          <p:cNvSpPr>
            <a:spLocks noGrp="1"/>
          </p:cNvSpPr>
          <p:nvPr>
            <p:ph type="body" sz="quarter" idx="13"/>
          </p:nvPr>
        </p:nvSpPr>
        <p:spPr>
          <a:xfrm>
            <a:off x="7447891" y="993898"/>
            <a:ext cx="3374967" cy="477939"/>
          </a:xfrm>
        </p:spPr>
        <p:txBody>
          <a:bodyPr/>
          <a:lstStyle/>
          <a:p>
            <a:r>
              <a:rPr lang="en-US" dirty="0"/>
              <a:t>Do-while loop</a:t>
            </a:r>
            <a:endParaRPr lang="en-IN" dirty="0"/>
          </a:p>
        </p:txBody>
      </p:sp>
      <p:sp>
        <p:nvSpPr>
          <p:cNvPr id="10" name="Text Placeholder 9"/>
          <p:cNvSpPr>
            <a:spLocks noGrp="1"/>
          </p:cNvSpPr>
          <p:nvPr>
            <p:ph type="body" sz="half" idx="17"/>
          </p:nvPr>
        </p:nvSpPr>
        <p:spPr>
          <a:xfrm>
            <a:off x="7447891" y="1862052"/>
            <a:ext cx="3406632" cy="4995948"/>
          </a:xfrm>
        </p:spPr>
        <p:txBody>
          <a:bodyPr>
            <a:normAutofit fontScale="92500" lnSpcReduction="20000"/>
          </a:bodyPr>
          <a:lstStyle/>
          <a:p>
            <a:r>
              <a:rPr lang="en-US" dirty="0"/>
              <a:t>import </a:t>
            </a:r>
            <a:r>
              <a:rPr lang="en-US" dirty="0" err="1"/>
              <a:t>java.util</a:t>
            </a:r>
            <a:r>
              <a:rPr lang="en-US" dirty="0"/>
              <a:t>.*;</a:t>
            </a:r>
            <a:endParaRPr lang="en-IN" dirty="0"/>
          </a:p>
          <a:p>
            <a:r>
              <a:rPr lang="en-IN" dirty="0"/>
              <a:t>class </a:t>
            </a:r>
            <a:r>
              <a:rPr lang="en-IN" dirty="0" err="1"/>
              <a:t>NaturalWhile</a:t>
            </a:r>
            <a:r>
              <a:rPr lang="en-IN" dirty="0"/>
              <a:t>{</a:t>
            </a:r>
          </a:p>
          <a:p>
            <a:r>
              <a:rPr lang="en-IN" dirty="0"/>
              <a:t>    public static void main(String </a:t>
            </a:r>
            <a:r>
              <a:rPr lang="en-IN" dirty="0" err="1"/>
              <a:t>args</a:t>
            </a:r>
            <a:r>
              <a:rPr lang="en-IN" dirty="0"/>
              <a:t>[])</a:t>
            </a:r>
          </a:p>
          <a:p>
            <a:r>
              <a:rPr lang="en-IN" dirty="0"/>
              <a:t>    {</a:t>
            </a:r>
          </a:p>
          <a:p>
            <a:r>
              <a:rPr lang="en-US" dirty="0"/>
              <a:t>        </a:t>
            </a:r>
            <a:r>
              <a:rPr lang="en-US" dirty="0" err="1"/>
              <a:t>int</a:t>
            </a:r>
            <a:r>
              <a:rPr lang="en-US" dirty="0"/>
              <a:t> </a:t>
            </a:r>
            <a:r>
              <a:rPr lang="en-US" dirty="0" err="1"/>
              <a:t>i</a:t>
            </a:r>
            <a:r>
              <a:rPr lang="en-US" dirty="0"/>
              <a:t>, n;</a:t>
            </a:r>
          </a:p>
          <a:p>
            <a:r>
              <a:rPr lang="en-US" dirty="0"/>
              <a:t>        Scanner </a:t>
            </a:r>
            <a:r>
              <a:rPr lang="en-US" dirty="0" err="1"/>
              <a:t>sc</a:t>
            </a:r>
            <a:r>
              <a:rPr lang="en-US" dirty="0"/>
              <a:t>=new Scanner (System.in);</a:t>
            </a:r>
          </a:p>
          <a:p>
            <a:r>
              <a:rPr lang="en-US" dirty="0"/>
              <a:t>        </a:t>
            </a:r>
            <a:r>
              <a:rPr lang="en-US" dirty="0" err="1"/>
              <a:t>System.out.println</a:t>
            </a:r>
            <a:r>
              <a:rPr lang="en-US" dirty="0"/>
              <a:t>(“Enter n : “);</a:t>
            </a:r>
          </a:p>
          <a:p>
            <a:r>
              <a:rPr lang="en-US" dirty="0"/>
              <a:t>        n=</a:t>
            </a:r>
            <a:r>
              <a:rPr lang="en-US" dirty="0" err="1"/>
              <a:t>sc.nextInt</a:t>
            </a:r>
            <a:r>
              <a:rPr lang="en-US" dirty="0"/>
              <a:t>();</a:t>
            </a:r>
          </a:p>
          <a:p>
            <a:r>
              <a:rPr lang="en-US" dirty="0"/>
              <a:t>        </a:t>
            </a:r>
            <a:r>
              <a:rPr lang="en-US" dirty="0" err="1"/>
              <a:t>i</a:t>
            </a:r>
            <a:r>
              <a:rPr lang="en-US" dirty="0"/>
              <a:t>=1;</a:t>
            </a:r>
          </a:p>
          <a:p>
            <a:r>
              <a:rPr lang="en-US" dirty="0"/>
              <a:t>        do</a:t>
            </a:r>
          </a:p>
          <a:p>
            <a:r>
              <a:rPr lang="en-US" dirty="0"/>
              <a:t>        {</a:t>
            </a:r>
          </a:p>
          <a:p>
            <a:r>
              <a:rPr lang="en-US" dirty="0"/>
              <a:t>        </a:t>
            </a:r>
            <a:r>
              <a:rPr lang="en-US" dirty="0" err="1"/>
              <a:t>System.out.println</a:t>
            </a:r>
            <a:r>
              <a:rPr lang="en-US" dirty="0"/>
              <a:t>(</a:t>
            </a:r>
            <a:r>
              <a:rPr lang="en-US" dirty="0" err="1"/>
              <a:t>i</a:t>
            </a:r>
            <a:r>
              <a:rPr lang="en-US" dirty="0"/>
              <a:t>);</a:t>
            </a:r>
          </a:p>
          <a:p>
            <a:r>
              <a:rPr lang="en-US" dirty="0"/>
              <a:t>        </a:t>
            </a:r>
            <a:r>
              <a:rPr lang="en-US" dirty="0" err="1"/>
              <a:t>i</a:t>
            </a:r>
            <a:r>
              <a:rPr lang="en-US" dirty="0"/>
              <a:t>++;</a:t>
            </a:r>
          </a:p>
          <a:p>
            <a:r>
              <a:rPr lang="en-US" dirty="0"/>
              <a:t>       }while(</a:t>
            </a:r>
            <a:r>
              <a:rPr lang="en-US" dirty="0" err="1"/>
              <a:t>i</a:t>
            </a:r>
            <a:r>
              <a:rPr lang="en-US" dirty="0"/>
              <a:t>&lt;=n);</a:t>
            </a:r>
            <a:endParaRPr lang="en-IN" dirty="0"/>
          </a:p>
          <a:p>
            <a:r>
              <a:rPr lang="en-IN" dirty="0"/>
              <a:t>    }</a:t>
            </a:r>
          </a:p>
          <a:p>
            <a:r>
              <a:rPr lang="en-IN" dirty="0"/>
              <a:t>}</a:t>
            </a:r>
          </a:p>
          <a:p>
            <a:endParaRPr lang="en-IN" dirty="0"/>
          </a:p>
        </p:txBody>
      </p:sp>
    </p:spTree>
    <p:extLst>
      <p:ext uri="{BB962C8B-B14F-4D97-AF65-F5344CB8AC3E}">
        <p14:creationId xmlns:p14="http://schemas.microsoft.com/office/powerpoint/2010/main" val="328766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20209"/>
            <a:ext cx="11604568" cy="819129"/>
          </a:xfrm>
        </p:spPr>
        <p:txBody>
          <a:bodyPr/>
          <a:lstStyle/>
          <a:p>
            <a:pPr algn="ctr"/>
            <a:r>
              <a:rPr lang="en-IN" dirty="0"/>
              <a:t>Class</a:t>
            </a:r>
          </a:p>
        </p:txBody>
      </p:sp>
      <p:sp>
        <p:nvSpPr>
          <p:cNvPr id="3" name="Content Placeholder 2"/>
          <p:cNvSpPr>
            <a:spLocks noGrp="1"/>
          </p:cNvSpPr>
          <p:nvPr>
            <p:ph idx="1"/>
          </p:nvPr>
        </p:nvSpPr>
        <p:spPr>
          <a:xfrm>
            <a:off x="299258" y="939338"/>
            <a:ext cx="11604568" cy="5677593"/>
          </a:xfrm>
        </p:spPr>
        <p:txBody>
          <a:bodyPr/>
          <a:lstStyle/>
          <a:p>
            <a:pPr algn="just"/>
            <a:r>
              <a:rPr lang="en-US" dirty="0"/>
              <a:t>A class is a user-defined data type. </a:t>
            </a:r>
          </a:p>
          <a:p>
            <a:r>
              <a:rPr lang="en-US" dirty="0"/>
              <a:t>It consists of data members and member functions, which can be accessed and used by creating an instance of that class. </a:t>
            </a:r>
          </a:p>
          <a:p>
            <a:r>
              <a:rPr lang="en-US" dirty="0"/>
              <a:t>It represents the set of properties or methods that are common to all objects of one type. </a:t>
            </a:r>
          </a:p>
          <a:p>
            <a:r>
              <a:rPr lang="en-US" dirty="0"/>
              <a:t>A class is like a blueprint for an object. </a:t>
            </a:r>
          </a:p>
          <a:p>
            <a:r>
              <a:rPr lang="en-US" dirty="0" err="1"/>
              <a:t>Eg</a:t>
            </a:r>
            <a:r>
              <a:rPr lang="en-US" dirty="0"/>
              <a:t> : Car is the class, and wheels, speed limits, mileage are their properties.</a:t>
            </a:r>
            <a:endParaRPr lang="en-IN" dirty="0"/>
          </a:p>
        </p:txBody>
      </p:sp>
      <p:pic>
        <p:nvPicPr>
          <p:cNvPr id="3074" name="Picture 2" descr="Classes And Objects in OOPs- Logicmoj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681" y="3611655"/>
            <a:ext cx="3917661" cy="311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263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3813"/>
            <a:ext cx="9404350" cy="661987"/>
          </a:xfrm>
        </p:spPr>
        <p:txBody>
          <a:bodyPr/>
          <a:lstStyle/>
          <a:p>
            <a:pPr algn="ctr"/>
            <a:r>
              <a:rPr lang="en-US" dirty="0"/>
              <a:t>Iterative Statements</a:t>
            </a:r>
            <a:endParaRPr lang="en-IN" dirty="0"/>
          </a:p>
        </p:txBody>
      </p:sp>
      <p:sp>
        <p:nvSpPr>
          <p:cNvPr id="2" name="TextBox 1"/>
          <p:cNvSpPr txBox="1"/>
          <p:nvPr/>
        </p:nvSpPr>
        <p:spPr>
          <a:xfrm>
            <a:off x="141317" y="964276"/>
            <a:ext cx="5311832" cy="4696670"/>
          </a:xfrm>
          <a:prstGeom prst="rect">
            <a:avLst/>
          </a:prstGeom>
          <a:noFill/>
        </p:spPr>
        <p:txBody>
          <a:bodyPr wrap="square" rtlCol="0">
            <a:spAutoFit/>
          </a:bodyPr>
          <a:lstStyle/>
          <a:p>
            <a:r>
              <a:rPr lang="en-IN" dirty="0"/>
              <a:t>WAP to find factorial of a number</a:t>
            </a:r>
          </a:p>
          <a:p>
            <a:endParaRPr lang="en-IN" dirty="0"/>
          </a:p>
          <a:p>
            <a:pPr>
              <a:lnSpc>
                <a:spcPct val="80000"/>
              </a:lnSpc>
              <a:spcBef>
                <a:spcPts val="1000"/>
              </a:spcBef>
              <a:buClr>
                <a:schemeClr val="bg2">
                  <a:lumMod val="40000"/>
                  <a:lumOff val="60000"/>
                </a:schemeClr>
              </a:buClr>
              <a:buSzPct val="80000"/>
            </a:pPr>
            <a:r>
              <a:rPr lang="en-IN" sz="1700" dirty="0">
                <a:latin typeface="+mj-lt"/>
                <a:ea typeface="+mj-ea"/>
                <a:cs typeface="+mj-cs"/>
              </a:rPr>
              <a:t>import </a:t>
            </a:r>
            <a:r>
              <a:rPr lang="en-IN" sz="1700" dirty="0" err="1">
                <a:latin typeface="+mj-lt"/>
                <a:ea typeface="+mj-ea"/>
                <a:cs typeface="+mj-cs"/>
              </a:rPr>
              <a:t>java.util</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class Fact {</a:t>
            </a:r>
          </a:p>
          <a:p>
            <a:pPr>
              <a:lnSpc>
                <a:spcPct val="80000"/>
              </a:lnSpc>
              <a:spcBef>
                <a:spcPts val="1000"/>
              </a:spcBef>
              <a:buClr>
                <a:schemeClr val="bg2">
                  <a:lumMod val="40000"/>
                  <a:lumOff val="60000"/>
                </a:schemeClr>
              </a:buClr>
              <a:buSzPct val="80000"/>
            </a:pPr>
            <a:r>
              <a:rPr lang="en-IN" sz="1700" dirty="0">
                <a:latin typeface="+mj-lt"/>
                <a:ea typeface="+mj-ea"/>
                <a:cs typeface="+mj-cs"/>
              </a:rPr>
              <a:t>public static void main(String[] </a:t>
            </a:r>
            <a:r>
              <a:rPr lang="en-IN" sz="1700" dirty="0" err="1">
                <a:latin typeface="+mj-lt"/>
                <a:ea typeface="+mj-ea"/>
                <a:cs typeface="+mj-cs"/>
              </a:rPr>
              <a:t>args</a:t>
            </a: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err="1">
                <a:latin typeface="+mj-lt"/>
                <a:ea typeface="+mj-ea"/>
                <a:cs typeface="+mj-cs"/>
              </a:rPr>
              <a:t>int</a:t>
            </a:r>
            <a:r>
              <a:rPr lang="en-IN" sz="1700" dirty="0">
                <a:latin typeface="+mj-lt"/>
                <a:ea typeface="+mj-ea"/>
                <a:cs typeface="+mj-cs"/>
              </a:rPr>
              <a:t> </a:t>
            </a:r>
            <a:r>
              <a:rPr lang="en-IN" sz="1700" dirty="0" err="1">
                <a:latin typeface="+mj-lt"/>
                <a:ea typeface="+mj-ea"/>
                <a:cs typeface="+mj-cs"/>
              </a:rPr>
              <a:t>n,i,fact</a:t>
            </a:r>
            <a:r>
              <a:rPr lang="en-IN" sz="1700" dirty="0">
                <a:latin typeface="+mj-lt"/>
                <a:ea typeface="+mj-ea"/>
                <a:cs typeface="+mj-cs"/>
              </a:rPr>
              <a:t>=1;</a:t>
            </a:r>
          </a:p>
          <a:p>
            <a:pPr>
              <a:lnSpc>
                <a:spcPct val="80000"/>
              </a:lnSpc>
              <a:spcBef>
                <a:spcPts val="1000"/>
              </a:spcBef>
              <a:buClr>
                <a:schemeClr val="bg2">
                  <a:lumMod val="40000"/>
                  <a:lumOff val="60000"/>
                </a:schemeClr>
              </a:buClr>
              <a:buSzPct val="80000"/>
            </a:pPr>
            <a:r>
              <a:rPr lang="en-IN" sz="1700" dirty="0">
                <a:latin typeface="+mj-lt"/>
                <a:ea typeface="+mj-ea"/>
                <a:cs typeface="+mj-cs"/>
              </a:rPr>
              <a:t>Scanner </a:t>
            </a:r>
            <a:r>
              <a:rPr lang="en-IN" sz="1700" dirty="0" err="1">
                <a:latin typeface="+mj-lt"/>
                <a:ea typeface="+mj-ea"/>
                <a:cs typeface="+mj-cs"/>
              </a:rPr>
              <a:t>sc</a:t>
            </a:r>
            <a:r>
              <a:rPr lang="en-IN" sz="1700" dirty="0">
                <a:latin typeface="+mj-lt"/>
                <a:ea typeface="+mj-ea"/>
                <a:cs typeface="+mj-cs"/>
              </a:rPr>
              <a:t>=new Scanner(System.in);</a:t>
            </a:r>
          </a:p>
          <a:p>
            <a:pPr>
              <a:lnSpc>
                <a:spcPct val="80000"/>
              </a:lnSpc>
              <a:spcBef>
                <a:spcPts val="1000"/>
              </a:spcBef>
              <a:buClr>
                <a:schemeClr val="bg2">
                  <a:lumMod val="40000"/>
                  <a:lumOff val="60000"/>
                </a:schemeClr>
              </a:buClr>
              <a:buSzPct val="80000"/>
            </a:pPr>
            <a:r>
              <a:rPr lang="en-IN" sz="1700" dirty="0" err="1">
                <a:latin typeface="+mj-lt"/>
                <a:ea typeface="+mj-ea"/>
                <a:cs typeface="+mj-cs"/>
              </a:rPr>
              <a:t>System.out.println</a:t>
            </a:r>
            <a:r>
              <a:rPr lang="en-IN" sz="1700" dirty="0">
                <a:latin typeface="+mj-lt"/>
                <a:ea typeface="+mj-ea"/>
                <a:cs typeface="+mj-cs"/>
              </a:rPr>
              <a:t>("Enter the number");</a:t>
            </a:r>
          </a:p>
          <a:p>
            <a:pPr>
              <a:lnSpc>
                <a:spcPct val="80000"/>
              </a:lnSpc>
              <a:spcBef>
                <a:spcPts val="1000"/>
              </a:spcBef>
              <a:buClr>
                <a:schemeClr val="bg2">
                  <a:lumMod val="40000"/>
                  <a:lumOff val="60000"/>
                </a:schemeClr>
              </a:buClr>
              <a:buSzPct val="80000"/>
            </a:pPr>
            <a:r>
              <a:rPr lang="en-IN" sz="1700" dirty="0">
                <a:latin typeface="+mj-lt"/>
                <a:ea typeface="+mj-ea"/>
                <a:cs typeface="+mj-cs"/>
              </a:rPr>
              <a:t>n=</a:t>
            </a:r>
            <a:r>
              <a:rPr lang="en-IN" sz="1700" dirty="0" err="1">
                <a:latin typeface="+mj-lt"/>
                <a:ea typeface="+mj-ea"/>
                <a:cs typeface="+mj-cs"/>
              </a:rPr>
              <a:t>sc.nextInt</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for(</a:t>
            </a:r>
            <a:r>
              <a:rPr lang="en-IN" sz="1700" dirty="0" err="1">
                <a:latin typeface="+mj-lt"/>
                <a:ea typeface="+mj-ea"/>
                <a:cs typeface="+mj-cs"/>
              </a:rPr>
              <a:t>i</a:t>
            </a:r>
            <a:r>
              <a:rPr lang="en-IN" sz="1700" dirty="0">
                <a:latin typeface="+mj-lt"/>
                <a:ea typeface="+mj-ea"/>
                <a:cs typeface="+mj-cs"/>
              </a:rPr>
              <a:t> = 1; </a:t>
            </a:r>
            <a:r>
              <a:rPr lang="en-IN" sz="1700" dirty="0" err="1">
                <a:latin typeface="+mj-lt"/>
                <a:ea typeface="+mj-ea"/>
                <a:cs typeface="+mj-cs"/>
              </a:rPr>
              <a:t>i</a:t>
            </a:r>
            <a:r>
              <a:rPr lang="en-IN" sz="1700" dirty="0">
                <a:latin typeface="+mj-lt"/>
                <a:ea typeface="+mj-ea"/>
                <a:cs typeface="+mj-cs"/>
              </a:rPr>
              <a:t> &lt;= n; </a:t>
            </a:r>
            <a:r>
              <a:rPr lang="en-IN" sz="1700" dirty="0" err="1">
                <a:latin typeface="+mj-lt"/>
                <a:ea typeface="+mj-ea"/>
                <a:cs typeface="+mj-cs"/>
              </a:rPr>
              <a:t>i</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fact = fact * </a:t>
            </a:r>
            <a:r>
              <a:rPr lang="en-IN" sz="1700" dirty="0" err="1">
                <a:latin typeface="+mj-lt"/>
                <a:ea typeface="+mj-ea"/>
                <a:cs typeface="+mj-cs"/>
              </a:rPr>
              <a:t>i</a:t>
            </a: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err="1">
                <a:latin typeface="+mj-lt"/>
                <a:ea typeface="+mj-ea"/>
                <a:cs typeface="+mj-cs"/>
              </a:rPr>
              <a:t>System.out.println</a:t>
            </a:r>
            <a:r>
              <a:rPr lang="en-IN" sz="1700" dirty="0">
                <a:latin typeface="+mj-lt"/>
                <a:ea typeface="+mj-ea"/>
                <a:cs typeface="+mj-cs"/>
              </a:rPr>
              <a:t>("Factorial of " + n + " is " + fact);</a:t>
            </a:r>
          </a:p>
          <a:p>
            <a:pPr>
              <a:lnSpc>
                <a:spcPct val="80000"/>
              </a:lnSpc>
              <a:spcBef>
                <a:spcPts val="1000"/>
              </a:spcBef>
              <a:buClr>
                <a:schemeClr val="bg2">
                  <a:lumMod val="40000"/>
                  <a:lumOff val="60000"/>
                </a:schemeClr>
              </a:buClr>
              <a:buSzPct val="80000"/>
            </a:pP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a:t>
            </a:r>
          </a:p>
        </p:txBody>
      </p:sp>
      <p:pic>
        <p:nvPicPr>
          <p:cNvPr id="3" name="Picture 2"/>
          <p:cNvPicPr>
            <a:picLocks noChangeAspect="1"/>
          </p:cNvPicPr>
          <p:nvPr/>
        </p:nvPicPr>
        <p:blipFill>
          <a:blip r:embed="rId2"/>
          <a:stretch>
            <a:fillRect/>
          </a:stretch>
        </p:blipFill>
        <p:spPr>
          <a:xfrm>
            <a:off x="813695" y="5095424"/>
            <a:ext cx="3367607" cy="1560598"/>
          </a:xfrm>
          <a:prstGeom prst="rect">
            <a:avLst/>
          </a:prstGeom>
        </p:spPr>
      </p:pic>
      <p:sp>
        <p:nvSpPr>
          <p:cNvPr id="11" name="TextBox 10"/>
          <p:cNvSpPr txBox="1"/>
          <p:nvPr/>
        </p:nvSpPr>
        <p:spPr>
          <a:xfrm>
            <a:off x="5453149" y="964276"/>
            <a:ext cx="5311832" cy="5709255"/>
          </a:xfrm>
          <a:prstGeom prst="rect">
            <a:avLst/>
          </a:prstGeom>
          <a:noFill/>
          <a:ln>
            <a:noFill/>
          </a:ln>
        </p:spPr>
        <p:txBody>
          <a:bodyPr wrap="square" rtlCol="0">
            <a:spAutoFit/>
          </a:bodyPr>
          <a:lstStyle/>
          <a:p>
            <a:r>
              <a:rPr lang="en-IN" dirty="0"/>
              <a:t>WAP to display the pattern</a:t>
            </a:r>
          </a:p>
          <a:p>
            <a:endParaRPr lang="en-IN" dirty="0"/>
          </a:p>
          <a:p>
            <a:pPr>
              <a:lnSpc>
                <a:spcPct val="80000"/>
              </a:lnSpc>
              <a:spcBef>
                <a:spcPts val="1000"/>
              </a:spcBef>
              <a:buClr>
                <a:schemeClr val="bg2">
                  <a:lumMod val="40000"/>
                  <a:lumOff val="60000"/>
                </a:schemeClr>
              </a:buClr>
              <a:buSzPct val="80000"/>
            </a:pPr>
            <a:r>
              <a:rPr lang="en-IN" sz="1700" dirty="0">
                <a:latin typeface="+mj-lt"/>
                <a:ea typeface="+mj-ea"/>
                <a:cs typeface="+mj-cs"/>
              </a:rPr>
              <a:t>import </a:t>
            </a:r>
            <a:r>
              <a:rPr lang="en-IN" sz="1700" dirty="0" err="1">
                <a:latin typeface="+mj-lt"/>
                <a:ea typeface="+mj-ea"/>
                <a:cs typeface="+mj-cs"/>
              </a:rPr>
              <a:t>java.util</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class </a:t>
            </a:r>
            <a:r>
              <a:rPr lang="en-IN" sz="1700" dirty="0" err="1">
                <a:latin typeface="+mj-lt"/>
                <a:ea typeface="+mj-ea"/>
                <a:cs typeface="+mj-cs"/>
              </a:rPr>
              <a:t>StarPattern</a:t>
            </a: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public static void main(String[] </a:t>
            </a:r>
            <a:r>
              <a:rPr lang="en-IN" sz="1700" dirty="0" err="1">
                <a:latin typeface="+mj-lt"/>
                <a:ea typeface="+mj-ea"/>
                <a:cs typeface="+mj-cs"/>
              </a:rPr>
              <a:t>args</a:t>
            </a: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int</a:t>
            </a:r>
            <a:r>
              <a:rPr lang="en-IN" sz="1700" dirty="0">
                <a:latin typeface="+mj-lt"/>
                <a:ea typeface="+mj-ea"/>
                <a:cs typeface="+mj-cs"/>
              </a:rPr>
              <a:t> </a:t>
            </a:r>
            <a:r>
              <a:rPr lang="en-IN" sz="1700" dirty="0" err="1">
                <a:latin typeface="+mj-lt"/>
                <a:ea typeface="+mj-ea"/>
                <a:cs typeface="+mj-cs"/>
              </a:rPr>
              <a:t>n,i,j</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Scanner </a:t>
            </a:r>
            <a:r>
              <a:rPr lang="en-IN" sz="1700" dirty="0" err="1">
                <a:latin typeface="+mj-lt"/>
                <a:ea typeface="+mj-ea"/>
                <a:cs typeface="+mj-cs"/>
              </a:rPr>
              <a:t>sc</a:t>
            </a:r>
            <a:r>
              <a:rPr lang="en-IN" sz="1700" dirty="0">
                <a:latin typeface="+mj-lt"/>
                <a:ea typeface="+mj-ea"/>
                <a:cs typeface="+mj-cs"/>
              </a:rPr>
              <a:t>=new Scanner(System.in);</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System.out.println</a:t>
            </a:r>
            <a:r>
              <a:rPr lang="en-IN" sz="1700" dirty="0">
                <a:latin typeface="+mj-lt"/>
                <a:ea typeface="+mj-ea"/>
                <a:cs typeface="+mj-cs"/>
              </a:rPr>
              <a:t>("Enter the number");</a:t>
            </a:r>
          </a:p>
          <a:p>
            <a:pPr>
              <a:lnSpc>
                <a:spcPct val="80000"/>
              </a:lnSpc>
              <a:spcBef>
                <a:spcPts val="1000"/>
              </a:spcBef>
              <a:buClr>
                <a:schemeClr val="bg2">
                  <a:lumMod val="40000"/>
                  <a:lumOff val="60000"/>
                </a:schemeClr>
              </a:buClr>
              <a:buSzPct val="80000"/>
            </a:pPr>
            <a:r>
              <a:rPr lang="en-IN" sz="1700" dirty="0">
                <a:latin typeface="+mj-lt"/>
                <a:ea typeface="+mj-ea"/>
                <a:cs typeface="+mj-cs"/>
              </a:rPr>
              <a:t>        n=</a:t>
            </a:r>
            <a:r>
              <a:rPr lang="en-IN" sz="1700" dirty="0" err="1">
                <a:latin typeface="+mj-lt"/>
                <a:ea typeface="+mj-ea"/>
                <a:cs typeface="+mj-cs"/>
              </a:rPr>
              <a:t>sc.nextInt</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for(</a:t>
            </a:r>
            <a:r>
              <a:rPr lang="en-IN" sz="1700" dirty="0" err="1">
                <a:latin typeface="+mj-lt"/>
                <a:ea typeface="+mj-ea"/>
                <a:cs typeface="+mj-cs"/>
              </a:rPr>
              <a:t>i</a:t>
            </a:r>
            <a:r>
              <a:rPr lang="en-IN" sz="1700" dirty="0">
                <a:latin typeface="+mj-lt"/>
                <a:ea typeface="+mj-ea"/>
                <a:cs typeface="+mj-cs"/>
              </a:rPr>
              <a:t>=1;i&lt;=</a:t>
            </a:r>
            <a:r>
              <a:rPr lang="en-IN" sz="1700" dirty="0" err="1">
                <a:latin typeface="+mj-lt"/>
                <a:ea typeface="+mj-ea"/>
                <a:cs typeface="+mj-cs"/>
              </a:rPr>
              <a:t>n;i</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for(j=1;j&lt;=</a:t>
            </a:r>
            <a:r>
              <a:rPr lang="en-IN" sz="1700" dirty="0" err="1">
                <a:latin typeface="+mj-lt"/>
                <a:ea typeface="+mj-ea"/>
                <a:cs typeface="+mj-cs"/>
              </a:rPr>
              <a:t>i;j</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System.out.print</a:t>
            </a: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p>
          <a:p>
            <a:pPr>
              <a:lnSpc>
                <a:spcPct val="80000"/>
              </a:lnSpc>
              <a:spcBef>
                <a:spcPts val="1000"/>
              </a:spcBef>
              <a:buClr>
                <a:schemeClr val="bg2">
                  <a:lumMod val="40000"/>
                  <a:lumOff val="60000"/>
                </a:schemeClr>
              </a:buClr>
              <a:buSzPct val="80000"/>
            </a:pPr>
            <a:r>
              <a:rPr lang="en-IN" sz="1700" dirty="0">
                <a:latin typeface="+mj-lt"/>
                <a:ea typeface="+mj-ea"/>
                <a:cs typeface="+mj-cs"/>
              </a:rPr>
              <a:t>            </a:t>
            </a:r>
            <a:r>
              <a:rPr lang="en-IN" sz="1700" dirty="0" err="1">
                <a:latin typeface="+mj-lt"/>
                <a:ea typeface="+mj-ea"/>
                <a:cs typeface="+mj-cs"/>
              </a:rPr>
              <a:t>System.out.println</a:t>
            </a:r>
            <a:r>
              <a:rPr lang="en-IN" sz="1700" dirty="0">
                <a:latin typeface="+mj-lt"/>
                <a:ea typeface="+mj-ea"/>
                <a:cs typeface="+mj-cs"/>
              </a:rPr>
              <a:t>();</a:t>
            </a:r>
          </a:p>
          <a:p>
            <a:pPr>
              <a:lnSpc>
                <a:spcPct val="80000"/>
              </a:lnSpc>
              <a:spcBef>
                <a:spcPts val="1000"/>
              </a:spcBef>
              <a:buClr>
                <a:schemeClr val="bg2">
                  <a:lumMod val="40000"/>
                  <a:lumOff val="60000"/>
                </a:schemeClr>
              </a:buClr>
              <a:buSzPct val="80000"/>
            </a:pPr>
            <a:r>
              <a:rPr lang="en-IN" sz="1700" dirty="0">
                <a:latin typeface="+mj-lt"/>
                <a:ea typeface="+mj-ea"/>
                <a:cs typeface="+mj-cs"/>
              </a:rPr>
              <a:t>        } } }</a:t>
            </a:r>
          </a:p>
        </p:txBody>
      </p:sp>
      <p:pic>
        <p:nvPicPr>
          <p:cNvPr id="12" name="Picture 11"/>
          <p:cNvPicPr>
            <a:picLocks noChangeAspect="1"/>
          </p:cNvPicPr>
          <p:nvPr/>
        </p:nvPicPr>
        <p:blipFill>
          <a:blip r:embed="rId3"/>
          <a:stretch>
            <a:fillRect/>
          </a:stretch>
        </p:blipFill>
        <p:spPr>
          <a:xfrm>
            <a:off x="8758751" y="4455622"/>
            <a:ext cx="3274499" cy="2313505"/>
          </a:xfrm>
          <a:prstGeom prst="rect">
            <a:avLst/>
          </a:prstGeom>
        </p:spPr>
      </p:pic>
    </p:spTree>
    <p:extLst>
      <p:ext uri="{BB962C8B-B14F-4D97-AF65-F5344CB8AC3E}">
        <p14:creationId xmlns:p14="http://schemas.microsoft.com/office/powerpoint/2010/main" val="819774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Arrays (single dimensional)</a:t>
            </a:r>
            <a:endParaRPr lang="en-IN" dirty="0"/>
          </a:p>
        </p:txBody>
      </p:sp>
      <p:sp>
        <p:nvSpPr>
          <p:cNvPr id="3" name="TextBox 2"/>
          <p:cNvSpPr txBox="1"/>
          <p:nvPr/>
        </p:nvSpPr>
        <p:spPr>
          <a:xfrm>
            <a:off x="251012" y="1147156"/>
            <a:ext cx="11636189" cy="2549416"/>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dirty="0"/>
              <a:t>an array is a collection of multiple data of same datatype</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Indexing in an array starts from 0. The last index is n-1 where n is the size of the array.</a:t>
            </a:r>
          </a:p>
          <a:p>
            <a:pPr marL="342900" indent="-342900">
              <a:spcBef>
                <a:spcPts val="1000"/>
              </a:spcBef>
              <a:buClr>
                <a:schemeClr val="bg2">
                  <a:lumMod val="40000"/>
                  <a:lumOff val="60000"/>
                </a:schemeClr>
              </a:buClr>
              <a:buSzPct val="80000"/>
              <a:buFont typeface="Wingdings 3" charset="2"/>
              <a:buChar char=""/>
            </a:pPr>
            <a:r>
              <a:rPr lang="en-US" sz="2000" dirty="0">
                <a:latin typeface="+mj-lt"/>
                <a:ea typeface="+mj-ea"/>
                <a:cs typeface="+mj-cs"/>
              </a:rPr>
              <a:t>Syntax for declaring array : datatype </a:t>
            </a:r>
            <a:r>
              <a:rPr lang="en-US" sz="2000" dirty="0" err="1">
                <a:latin typeface="+mj-lt"/>
                <a:ea typeface="+mj-ea"/>
                <a:cs typeface="+mj-cs"/>
              </a:rPr>
              <a:t>array_name</a:t>
            </a:r>
            <a:r>
              <a:rPr lang="en-US" sz="2000" dirty="0">
                <a:latin typeface="+mj-lt"/>
                <a:ea typeface="+mj-ea"/>
                <a:cs typeface="+mj-cs"/>
              </a:rPr>
              <a:t>[]=new datatype[</a:t>
            </a:r>
            <a:r>
              <a:rPr lang="en-US" sz="2000" dirty="0" err="1">
                <a:latin typeface="+mj-lt"/>
                <a:ea typeface="+mj-ea"/>
                <a:cs typeface="+mj-cs"/>
              </a:rPr>
              <a:t>array_size</a:t>
            </a:r>
            <a:r>
              <a:rPr lang="en-US" sz="2000" dirty="0">
                <a:latin typeface="+mj-lt"/>
                <a:ea typeface="+mj-ea"/>
                <a:cs typeface="+mj-cs"/>
              </a:rPr>
              <a:t>];</a:t>
            </a:r>
          </a:p>
          <a:p>
            <a:pPr marL="342900" indent="-342900">
              <a:spcBef>
                <a:spcPts val="1000"/>
              </a:spcBef>
              <a:buClr>
                <a:schemeClr val="bg2">
                  <a:lumMod val="40000"/>
                  <a:lumOff val="60000"/>
                </a:schemeClr>
              </a:buClr>
              <a:buSzPct val="80000"/>
              <a:buFont typeface="Wingdings 3" charset="2"/>
              <a:buChar char=""/>
            </a:pPr>
            <a:r>
              <a:rPr lang="en-US" sz="2000" dirty="0" err="1">
                <a:latin typeface="+mj-lt"/>
                <a:ea typeface="+mj-ea"/>
                <a:cs typeface="+mj-cs"/>
              </a:rPr>
              <a:t>Eg</a:t>
            </a:r>
            <a:r>
              <a:rPr lang="en-US" sz="2000" dirty="0">
                <a:latin typeface="+mj-lt"/>
                <a:ea typeface="+mj-ea"/>
                <a:cs typeface="+mj-cs"/>
              </a:rPr>
              <a:t> : </a:t>
            </a:r>
            <a:r>
              <a:rPr lang="en-US" sz="2000" dirty="0" err="1">
                <a:latin typeface="+mj-lt"/>
                <a:ea typeface="+mj-ea"/>
                <a:cs typeface="+mj-cs"/>
              </a:rPr>
              <a:t>int</a:t>
            </a:r>
            <a:r>
              <a:rPr lang="en-US" sz="2000" dirty="0">
                <a:latin typeface="+mj-lt"/>
                <a:ea typeface="+mj-ea"/>
                <a:cs typeface="+mj-cs"/>
              </a:rPr>
              <a:t> </a:t>
            </a:r>
            <a:r>
              <a:rPr lang="en-US" sz="2000" dirty="0" err="1">
                <a:latin typeface="+mj-lt"/>
                <a:ea typeface="+mj-ea"/>
                <a:cs typeface="+mj-cs"/>
              </a:rPr>
              <a:t>arr</a:t>
            </a:r>
            <a:r>
              <a:rPr lang="en-US" sz="2000" dirty="0">
                <a:latin typeface="+mj-lt"/>
                <a:ea typeface="+mj-ea"/>
                <a:cs typeface="+mj-cs"/>
              </a:rPr>
              <a:t>[]=new </a:t>
            </a:r>
            <a:r>
              <a:rPr lang="en-US" sz="2000" dirty="0" err="1">
                <a:latin typeface="+mj-lt"/>
                <a:ea typeface="+mj-ea"/>
                <a:cs typeface="+mj-cs"/>
              </a:rPr>
              <a:t>int</a:t>
            </a:r>
            <a:r>
              <a:rPr lang="en-US" sz="2000" dirty="0">
                <a:latin typeface="+mj-lt"/>
                <a:ea typeface="+mj-ea"/>
                <a:cs typeface="+mj-cs"/>
              </a:rPr>
              <a:t>[10];</a:t>
            </a:r>
          </a:p>
          <a:p>
            <a:pPr>
              <a:spcBef>
                <a:spcPts val="1000"/>
              </a:spcBef>
              <a:buClr>
                <a:schemeClr val="bg2">
                  <a:lumMod val="40000"/>
                  <a:lumOff val="60000"/>
                </a:schemeClr>
              </a:buClr>
              <a:buSzPct val="80000"/>
            </a:pPr>
            <a:endParaRPr lang="en-US" sz="2000" dirty="0">
              <a:latin typeface="+mj-lt"/>
              <a:ea typeface="+mj-ea"/>
              <a:cs typeface="+mj-cs"/>
            </a:endParaRPr>
          </a:p>
          <a:p>
            <a:pPr>
              <a:spcBef>
                <a:spcPts val="1000"/>
              </a:spcBef>
              <a:buClr>
                <a:schemeClr val="bg2">
                  <a:lumMod val="40000"/>
                  <a:lumOff val="60000"/>
                </a:schemeClr>
              </a:buClr>
              <a:buSzPct val="80000"/>
            </a:pPr>
            <a:endParaRPr lang="en-US" sz="2000" dirty="0">
              <a:latin typeface="+mj-lt"/>
              <a:ea typeface="+mj-ea"/>
              <a:cs typeface="+mj-cs"/>
            </a:endParaRPr>
          </a:p>
        </p:txBody>
      </p:sp>
    </p:spTree>
    <p:extLst>
      <p:ext uri="{BB962C8B-B14F-4D97-AF65-F5344CB8AC3E}">
        <p14:creationId xmlns:p14="http://schemas.microsoft.com/office/powerpoint/2010/main" val="2287110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646111" y="87306"/>
            <a:ext cx="9404723" cy="794191"/>
          </a:xfrm>
        </p:spPr>
        <p:txBody>
          <a:bodyPr/>
          <a:lstStyle/>
          <a:p>
            <a:pPr algn="ctr"/>
            <a:r>
              <a:rPr lang="en-US" dirty="0"/>
              <a:t>Arrays (single dimensional)</a:t>
            </a:r>
            <a:endParaRPr lang="en-IN" dirty="0"/>
          </a:p>
        </p:txBody>
      </p:sp>
      <p:sp>
        <p:nvSpPr>
          <p:cNvPr id="5" name="Content Placeholder 4"/>
          <p:cNvSpPr>
            <a:spLocks noGrp="1"/>
          </p:cNvSpPr>
          <p:nvPr>
            <p:ph sz="half" idx="2"/>
          </p:nvPr>
        </p:nvSpPr>
        <p:spPr>
          <a:xfrm>
            <a:off x="157941" y="881497"/>
            <a:ext cx="9393383" cy="5827222"/>
          </a:xfrm>
        </p:spPr>
        <p:txBody>
          <a:bodyPr>
            <a:noAutofit/>
          </a:bodyPr>
          <a:lstStyle/>
          <a:p>
            <a:pPr marL="0" indent="0">
              <a:buNone/>
            </a:pPr>
            <a:r>
              <a:rPr lang="en-US" sz="1600" b="1" u="sng" dirty="0"/>
              <a:t>WAP to input and display n elements in an array</a:t>
            </a:r>
          </a:p>
          <a:p>
            <a:pPr marL="0" indent="0">
              <a:buNone/>
            </a:pPr>
            <a:r>
              <a:rPr lang="en-US" sz="1400" dirty="0"/>
              <a:t>import </a:t>
            </a:r>
            <a:r>
              <a:rPr lang="en-US" sz="1400" dirty="0" err="1"/>
              <a:t>java.util</a:t>
            </a:r>
            <a:r>
              <a:rPr lang="en-US" sz="1400" dirty="0"/>
              <a:t>.*;</a:t>
            </a:r>
          </a:p>
          <a:p>
            <a:pPr marL="0" indent="0">
              <a:buNone/>
            </a:pPr>
            <a:r>
              <a:rPr lang="en-US" sz="1400" dirty="0"/>
              <a:t>class Array{</a:t>
            </a:r>
          </a:p>
          <a:p>
            <a:pPr marL="0" indent="0">
              <a:buNone/>
            </a:pPr>
            <a:r>
              <a:rPr lang="en-US" sz="1400" dirty="0"/>
              <a:t>public static void main(String </a:t>
            </a:r>
            <a:r>
              <a:rPr lang="en-US" sz="1400" dirty="0" err="1"/>
              <a:t>args</a:t>
            </a:r>
            <a:r>
              <a:rPr lang="en-US" sz="1400" dirty="0"/>
              <a:t>[])</a:t>
            </a:r>
          </a:p>
          <a:p>
            <a:pPr marL="0" indent="0">
              <a:buNone/>
            </a:pPr>
            <a:r>
              <a:rPr lang="en-US" sz="1400" dirty="0"/>
              <a:t>{</a:t>
            </a:r>
          </a:p>
          <a:p>
            <a:pPr marL="0" indent="0">
              <a:buNone/>
            </a:pPr>
            <a:r>
              <a:rPr lang="en-US" sz="1400" dirty="0" err="1"/>
              <a:t>int</a:t>
            </a:r>
            <a:r>
              <a:rPr lang="en-US" sz="1400" dirty="0"/>
              <a:t> </a:t>
            </a:r>
            <a:r>
              <a:rPr lang="en-US" sz="1400" dirty="0" err="1"/>
              <a:t>i,n</a:t>
            </a:r>
            <a:r>
              <a:rPr lang="en-US" sz="1400" dirty="0"/>
              <a:t>;</a:t>
            </a:r>
          </a:p>
          <a:p>
            <a:pPr marL="0" indent="0">
              <a:buNone/>
            </a:pPr>
            <a:r>
              <a:rPr lang="en-US" sz="1400" dirty="0"/>
              <a:t>Scanner </a:t>
            </a:r>
            <a:r>
              <a:rPr lang="en-US" sz="1400" dirty="0" err="1"/>
              <a:t>sc</a:t>
            </a:r>
            <a:r>
              <a:rPr lang="en-US" sz="1400" dirty="0"/>
              <a:t>=new Scanner(System.in);</a:t>
            </a:r>
          </a:p>
          <a:p>
            <a:pPr marL="0" indent="0">
              <a:buNone/>
            </a:pPr>
            <a:r>
              <a:rPr lang="en-US" sz="1400" dirty="0" err="1"/>
              <a:t>System.out.println</a:t>
            </a:r>
            <a:r>
              <a:rPr lang="en-US" sz="1400" dirty="0"/>
              <a:t>("Enter no. of elements : ");</a:t>
            </a:r>
          </a:p>
          <a:p>
            <a:pPr marL="0" indent="0">
              <a:buNone/>
            </a:pPr>
            <a:r>
              <a:rPr lang="en-US" sz="1400" dirty="0"/>
              <a:t>n=</a:t>
            </a:r>
            <a:r>
              <a:rPr lang="en-US" sz="1400" dirty="0" err="1"/>
              <a:t>sc.nextInt</a:t>
            </a:r>
            <a:r>
              <a:rPr lang="en-US" sz="1400" dirty="0"/>
              <a:t>();</a:t>
            </a:r>
          </a:p>
          <a:p>
            <a:pPr marL="0" indent="0">
              <a:buNone/>
            </a:pPr>
            <a:r>
              <a:rPr lang="en-US" sz="1400" dirty="0" err="1"/>
              <a:t>int</a:t>
            </a:r>
            <a:r>
              <a:rPr lang="en-US" sz="1400" dirty="0"/>
              <a:t> a[]=new </a:t>
            </a:r>
            <a:r>
              <a:rPr lang="en-US" sz="1400" dirty="0" err="1"/>
              <a:t>int</a:t>
            </a:r>
            <a:r>
              <a:rPr lang="en-US" sz="1400" dirty="0"/>
              <a:t>[n];</a:t>
            </a:r>
          </a:p>
          <a:p>
            <a:pPr marL="0" indent="0">
              <a:buNone/>
            </a:pPr>
            <a:r>
              <a:rPr lang="en-US" sz="1400" dirty="0"/>
              <a:t>for(</a:t>
            </a:r>
            <a:r>
              <a:rPr lang="en-US" sz="1400" dirty="0" err="1"/>
              <a:t>i</a:t>
            </a:r>
            <a:r>
              <a:rPr lang="en-US" sz="1400" dirty="0"/>
              <a:t>=0;i&lt;=n-1;i++)</a:t>
            </a:r>
          </a:p>
          <a:p>
            <a:pPr marL="0" indent="0">
              <a:buNone/>
            </a:pPr>
            <a:r>
              <a:rPr lang="en-US" sz="1400" dirty="0"/>
              <a:t>{</a:t>
            </a:r>
          </a:p>
          <a:p>
            <a:pPr marL="0" indent="0">
              <a:buNone/>
            </a:pPr>
            <a:r>
              <a:rPr lang="en-US" sz="1400" dirty="0" err="1"/>
              <a:t>System.out.println</a:t>
            </a:r>
            <a:r>
              <a:rPr lang="en-US" sz="1400" dirty="0"/>
              <a:t>("Enter a number : ");</a:t>
            </a:r>
          </a:p>
          <a:p>
            <a:pPr marL="0" indent="0">
              <a:buNone/>
            </a:pPr>
            <a:r>
              <a:rPr lang="en-US" sz="1400" dirty="0"/>
              <a:t>a[</a:t>
            </a:r>
            <a:r>
              <a:rPr lang="en-US" sz="1400" dirty="0" err="1"/>
              <a:t>i</a:t>
            </a:r>
            <a:r>
              <a:rPr lang="en-US" sz="1400" dirty="0"/>
              <a:t>]=</a:t>
            </a:r>
            <a:r>
              <a:rPr lang="en-US" sz="1400" dirty="0" err="1"/>
              <a:t>sc.nextInt</a:t>
            </a:r>
            <a:r>
              <a:rPr lang="en-US" sz="1400" dirty="0"/>
              <a:t>();</a:t>
            </a:r>
          </a:p>
          <a:p>
            <a:pPr marL="0" indent="0">
              <a:buNone/>
            </a:pPr>
            <a:r>
              <a:rPr lang="en-US" sz="1400" dirty="0"/>
              <a:t>}</a:t>
            </a:r>
          </a:p>
          <a:p>
            <a:pPr marL="0" indent="0">
              <a:buNone/>
            </a:pPr>
            <a:endParaRPr lang="en-US" sz="1400" dirty="0"/>
          </a:p>
          <a:p>
            <a:pPr marL="0" indent="0">
              <a:buNone/>
            </a:pPr>
            <a:endParaRPr lang="en-US" sz="1400" dirty="0"/>
          </a:p>
        </p:txBody>
      </p:sp>
      <p:pic>
        <p:nvPicPr>
          <p:cNvPr id="3" name="Picture 2"/>
          <p:cNvPicPr>
            <a:picLocks noChangeAspect="1"/>
          </p:cNvPicPr>
          <p:nvPr/>
        </p:nvPicPr>
        <p:blipFill>
          <a:blip r:embed="rId2"/>
          <a:stretch>
            <a:fillRect/>
          </a:stretch>
        </p:blipFill>
        <p:spPr>
          <a:xfrm>
            <a:off x="7355607" y="1792431"/>
            <a:ext cx="4706161" cy="5006554"/>
          </a:xfrm>
          <a:prstGeom prst="rect">
            <a:avLst/>
          </a:prstGeom>
        </p:spPr>
      </p:pic>
      <p:sp>
        <p:nvSpPr>
          <p:cNvPr id="4" name="Rectangle 3"/>
          <p:cNvSpPr/>
          <p:nvPr/>
        </p:nvSpPr>
        <p:spPr>
          <a:xfrm>
            <a:off x="4394662" y="1207655"/>
            <a:ext cx="6096000" cy="1667188"/>
          </a:xfrm>
          <a:prstGeom prst="rect">
            <a:avLst/>
          </a:prstGeom>
        </p:spPr>
        <p:txBody>
          <a:bodyPr>
            <a:spAutoFit/>
          </a:bodyPr>
          <a:lstStyle/>
          <a:p>
            <a:pPr>
              <a:lnSpc>
                <a:spcPct val="150000"/>
              </a:lnSpc>
            </a:pPr>
            <a:r>
              <a:rPr lang="en-US" sz="1400" dirty="0" err="1"/>
              <a:t>System.out.println</a:t>
            </a:r>
            <a:r>
              <a:rPr lang="en-US" sz="1400" dirty="0"/>
              <a:t>("The elements in the array are : ");</a:t>
            </a:r>
          </a:p>
          <a:p>
            <a:pPr>
              <a:lnSpc>
                <a:spcPct val="150000"/>
              </a:lnSpc>
            </a:pPr>
            <a:r>
              <a:rPr lang="en-US" sz="1400" dirty="0"/>
              <a:t>for(</a:t>
            </a:r>
            <a:r>
              <a:rPr lang="en-US" sz="1400" dirty="0" err="1"/>
              <a:t>i</a:t>
            </a:r>
            <a:r>
              <a:rPr lang="en-US" sz="1400" dirty="0"/>
              <a:t>=0;i&lt;=n-1;i++)</a:t>
            </a:r>
          </a:p>
          <a:p>
            <a:pPr>
              <a:lnSpc>
                <a:spcPct val="150000"/>
              </a:lnSpc>
            </a:pPr>
            <a:r>
              <a:rPr lang="en-US" sz="1400" dirty="0"/>
              <a:t>{</a:t>
            </a:r>
          </a:p>
          <a:p>
            <a:pPr>
              <a:lnSpc>
                <a:spcPct val="150000"/>
              </a:lnSpc>
            </a:pPr>
            <a:r>
              <a:rPr lang="en-US" sz="1400" dirty="0" err="1"/>
              <a:t>System.out.print</a:t>
            </a:r>
            <a:r>
              <a:rPr lang="en-US" sz="1400" dirty="0"/>
              <a:t>(a[</a:t>
            </a:r>
            <a:r>
              <a:rPr lang="en-US" sz="1400" dirty="0" err="1"/>
              <a:t>i</a:t>
            </a:r>
            <a:r>
              <a:rPr lang="en-US" sz="1400" dirty="0"/>
              <a:t>]+"\t");</a:t>
            </a:r>
          </a:p>
          <a:p>
            <a:pPr>
              <a:lnSpc>
                <a:spcPct val="150000"/>
              </a:lnSpc>
            </a:pPr>
            <a:r>
              <a:rPr lang="en-US" sz="1400" dirty="0"/>
              <a:t>} } }</a:t>
            </a:r>
          </a:p>
        </p:txBody>
      </p:sp>
    </p:spTree>
    <p:extLst>
      <p:ext uri="{BB962C8B-B14F-4D97-AF65-F5344CB8AC3E}">
        <p14:creationId xmlns:p14="http://schemas.microsoft.com/office/powerpoint/2010/main" val="2376010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646111" y="87306"/>
            <a:ext cx="9404723" cy="794191"/>
          </a:xfrm>
        </p:spPr>
        <p:txBody>
          <a:bodyPr/>
          <a:lstStyle/>
          <a:p>
            <a:pPr algn="ctr"/>
            <a:r>
              <a:rPr lang="en-US" dirty="0"/>
              <a:t>Arrays (single dimensional)</a:t>
            </a:r>
            <a:endParaRPr lang="en-IN" dirty="0"/>
          </a:p>
        </p:txBody>
      </p:sp>
      <p:sp>
        <p:nvSpPr>
          <p:cNvPr id="5" name="Content Placeholder 4"/>
          <p:cNvSpPr>
            <a:spLocks noGrp="1"/>
          </p:cNvSpPr>
          <p:nvPr>
            <p:ph sz="half" idx="2"/>
          </p:nvPr>
        </p:nvSpPr>
        <p:spPr>
          <a:xfrm>
            <a:off x="157941" y="881497"/>
            <a:ext cx="3923607" cy="5827222"/>
          </a:xfrm>
        </p:spPr>
        <p:txBody>
          <a:bodyPr>
            <a:noAutofit/>
          </a:bodyPr>
          <a:lstStyle/>
          <a:p>
            <a:pPr marL="0" indent="0">
              <a:buNone/>
            </a:pPr>
            <a:r>
              <a:rPr lang="en-US" sz="1400" b="1" u="sng" dirty="0"/>
              <a:t>WAP to sort an array in ascending order</a:t>
            </a:r>
          </a:p>
          <a:p>
            <a:pPr marL="0" indent="0">
              <a:buNone/>
            </a:pPr>
            <a:r>
              <a:rPr lang="en-US" sz="1400" dirty="0"/>
              <a:t>import </a:t>
            </a:r>
            <a:r>
              <a:rPr lang="en-US" sz="1400" dirty="0" err="1"/>
              <a:t>java.util</a:t>
            </a:r>
            <a:r>
              <a:rPr lang="en-US" sz="1400" dirty="0"/>
              <a:t>.*;</a:t>
            </a:r>
          </a:p>
          <a:p>
            <a:pPr marL="0" indent="0">
              <a:buNone/>
            </a:pPr>
            <a:r>
              <a:rPr lang="en-US" sz="1400" dirty="0"/>
              <a:t>class </a:t>
            </a:r>
            <a:r>
              <a:rPr lang="en-US" sz="1400" dirty="0" err="1"/>
              <a:t>SortedArray</a:t>
            </a:r>
            <a:r>
              <a:rPr lang="en-US" sz="1400" dirty="0"/>
              <a:t>{</a:t>
            </a:r>
          </a:p>
          <a:p>
            <a:pPr marL="0" indent="0">
              <a:buNone/>
            </a:pPr>
            <a:r>
              <a:rPr lang="en-US" sz="1400" dirty="0"/>
              <a:t>public static void main(String </a:t>
            </a:r>
            <a:r>
              <a:rPr lang="en-US" sz="1400" dirty="0" err="1"/>
              <a:t>args</a:t>
            </a:r>
            <a:r>
              <a:rPr lang="en-US" sz="1400" dirty="0"/>
              <a:t>[])</a:t>
            </a:r>
          </a:p>
          <a:p>
            <a:pPr marL="0" indent="0">
              <a:buNone/>
            </a:pPr>
            <a:r>
              <a:rPr lang="en-US" sz="1400" dirty="0"/>
              <a:t>{</a:t>
            </a:r>
          </a:p>
          <a:p>
            <a:pPr marL="0" indent="0">
              <a:buNone/>
            </a:pPr>
            <a:r>
              <a:rPr lang="en-US" sz="1400" dirty="0" err="1"/>
              <a:t>int</a:t>
            </a:r>
            <a:r>
              <a:rPr lang="en-US" sz="1400" dirty="0"/>
              <a:t> </a:t>
            </a:r>
            <a:r>
              <a:rPr lang="en-US" sz="1400" dirty="0" err="1"/>
              <a:t>i,n,temp</a:t>
            </a:r>
            <a:r>
              <a:rPr lang="en-US" sz="1400" dirty="0"/>
              <a:t>;</a:t>
            </a:r>
          </a:p>
          <a:p>
            <a:pPr marL="0" indent="0">
              <a:buNone/>
            </a:pPr>
            <a:r>
              <a:rPr lang="en-US" sz="1400" dirty="0"/>
              <a:t>Scanner </a:t>
            </a:r>
            <a:r>
              <a:rPr lang="en-US" sz="1400" dirty="0" err="1"/>
              <a:t>sc</a:t>
            </a:r>
            <a:r>
              <a:rPr lang="en-US" sz="1400" dirty="0"/>
              <a:t>=new Scanner(System.in);</a:t>
            </a:r>
          </a:p>
          <a:p>
            <a:pPr marL="0" indent="0">
              <a:buNone/>
            </a:pPr>
            <a:r>
              <a:rPr lang="en-US" sz="1400" dirty="0" err="1"/>
              <a:t>System.out.println</a:t>
            </a:r>
            <a:r>
              <a:rPr lang="en-US" sz="1400" dirty="0"/>
              <a:t>("Enter no. of elements : ");</a:t>
            </a:r>
          </a:p>
          <a:p>
            <a:pPr marL="0" indent="0">
              <a:buNone/>
            </a:pPr>
            <a:r>
              <a:rPr lang="en-US" sz="1400" dirty="0"/>
              <a:t>n=</a:t>
            </a:r>
            <a:r>
              <a:rPr lang="en-US" sz="1400" dirty="0" err="1"/>
              <a:t>sc.nextInt</a:t>
            </a:r>
            <a:r>
              <a:rPr lang="en-US" sz="1400" dirty="0"/>
              <a:t>();</a:t>
            </a:r>
          </a:p>
          <a:p>
            <a:pPr marL="0" indent="0">
              <a:buNone/>
            </a:pPr>
            <a:r>
              <a:rPr lang="en-US" sz="1400" dirty="0" err="1"/>
              <a:t>int</a:t>
            </a:r>
            <a:r>
              <a:rPr lang="en-US" sz="1400" dirty="0"/>
              <a:t> a[]=new </a:t>
            </a:r>
            <a:r>
              <a:rPr lang="en-US" sz="1400" dirty="0" err="1"/>
              <a:t>int</a:t>
            </a:r>
            <a:r>
              <a:rPr lang="en-US" sz="1400" dirty="0"/>
              <a:t>[n];</a:t>
            </a:r>
          </a:p>
          <a:p>
            <a:pPr marL="0" indent="0">
              <a:buNone/>
            </a:pPr>
            <a:r>
              <a:rPr lang="en-US" sz="1400" dirty="0"/>
              <a:t>for(</a:t>
            </a:r>
            <a:r>
              <a:rPr lang="en-US" sz="1400" dirty="0" err="1"/>
              <a:t>i</a:t>
            </a:r>
            <a:r>
              <a:rPr lang="en-US" sz="1400" dirty="0"/>
              <a:t>=0;i&lt;=n-1;i++)</a:t>
            </a:r>
          </a:p>
          <a:p>
            <a:pPr marL="0" indent="0">
              <a:buNone/>
            </a:pPr>
            <a:r>
              <a:rPr lang="en-US" sz="1400" dirty="0"/>
              <a:t>{</a:t>
            </a:r>
          </a:p>
          <a:p>
            <a:pPr marL="0" indent="0">
              <a:buNone/>
            </a:pPr>
            <a:r>
              <a:rPr lang="en-US" sz="1400" dirty="0" err="1"/>
              <a:t>System.out.println</a:t>
            </a:r>
            <a:r>
              <a:rPr lang="en-US" sz="1400" dirty="0"/>
              <a:t>("Enter a number : ");</a:t>
            </a:r>
          </a:p>
          <a:p>
            <a:pPr marL="0" indent="0">
              <a:buNone/>
            </a:pPr>
            <a:r>
              <a:rPr lang="en-US" sz="1400" dirty="0"/>
              <a:t>a[</a:t>
            </a:r>
            <a:r>
              <a:rPr lang="en-US" sz="1400" dirty="0" err="1"/>
              <a:t>i</a:t>
            </a:r>
            <a:r>
              <a:rPr lang="en-US" sz="1400" dirty="0"/>
              <a:t>]=</a:t>
            </a:r>
            <a:r>
              <a:rPr lang="en-US" sz="1400" dirty="0" err="1"/>
              <a:t>sc.nextInt</a:t>
            </a:r>
            <a:r>
              <a:rPr lang="en-US" sz="1400" dirty="0"/>
              <a:t>();</a:t>
            </a:r>
          </a:p>
          <a:p>
            <a:pPr marL="0" indent="0">
              <a:buNone/>
            </a:pPr>
            <a:r>
              <a:rPr lang="en-US" sz="1400" dirty="0"/>
              <a:t>}</a:t>
            </a:r>
          </a:p>
          <a:p>
            <a:pPr marL="0" indent="0">
              <a:buNone/>
            </a:pPr>
            <a:endParaRPr lang="en-US" sz="1400" dirty="0"/>
          </a:p>
        </p:txBody>
      </p:sp>
      <p:sp>
        <p:nvSpPr>
          <p:cNvPr id="4" name="Rectangle 3"/>
          <p:cNvSpPr/>
          <p:nvPr/>
        </p:nvSpPr>
        <p:spPr>
          <a:xfrm>
            <a:off x="3954834" y="881497"/>
            <a:ext cx="6096000" cy="5806718"/>
          </a:xfrm>
          <a:prstGeom prst="rect">
            <a:avLst/>
          </a:prstGeom>
        </p:spPr>
        <p:txBody>
          <a:bodyPr>
            <a:spAutoFit/>
          </a:bodyPr>
          <a:lstStyle/>
          <a:p>
            <a:pPr>
              <a:spcBef>
                <a:spcPts val="1000"/>
              </a:spcBef>
            </a:pPr>
            <a:r>
              <a:rPr lang="en-US" sz="1400" dirty="0"/>
              <a:t>for(</a:t>
            </a:r>
            <a:r>
              <a:rPr lang="en-US" sz="1400" dirty="0" err="1"/>
              <a:t>i</a:t>
            </a:r>
            <a:r>
              <a:rPr lang="en-US" sz="1400" dirty="0"/>
              <a:t>=0;i&lt;=n-2;i++)</a:t>
            </a:r>
          </a:p>
          <a:p>
            <a:pPr>
              <a:spcBef>
                <a:spcPts val="1000"/>
              </a:spcBef>
            </a:pPr>
            <a:r>
              <a:rPr lang="en-US" sz="1400" dirty="0"/>
              <a:t>{</a:t>
            </a:r>
          </a:p>
          <a:p>
            <a:pPr>
              <a:spcBef>
                <a:spcPts val="1000"/>
              </a:spcBef>
            </a:pPr>
            <a:r>
              <a:rPr lang="en-US" sz="1400" dirty="0"/>
              <a:t>    for(</a:t>
            </a:r>
            <a:r>
              <a:rPr lang="en-US" sz="1400" dirty="0" err="1"/>
              <a:t>int</a:t>
            </a:r>
            <a:r>
              <a:rPr lang="en-US" sz="1400" dirty="0"/>
              <a:t> j=0;j&lt;=n-2;j++)</a:t>
            </a:r>
          </a:p>
          <a:p>
            <a:pPr>
              <a:spcBef>
                <a:spcPts val="1000"/>
              </a:spcBef>
            </a:pPr>
            <a:r>
              <a:rPr lang="en-US" sz="1400" dirty="0"/>
              <a:t>    {</a:t>
            </a:r>
          </a:p>
          <a:p>
            <a:pPr>
              <a:spcBef>
                <a:spcPts val="1000"/>
              </a:spcBef>
            </a:pPr>
            <a:r>
              <a:rPr lang="en-US" sz="1400" dirty="0"/>
              <a:t>        if(a[j]&gt;a[j+1])</a:t>
            </a:r>
          </a:p>
          <a:p>
            <a:pPr>
              <a:spcBef>
                <a:spcPts val="1000"/>
              </a:spcBef>
            </a:pPr>
            <a:r>
              <a:rPr lang="en-US" sz="1400" dirty="0"/>
              <a:t>        {</a:t>
            </a:r>
          </a:p>
          <a:p>
            <a:pPr>
              <a:spcBef>
                <a:spcPts val="1000"/>
              </a:spcBef>
            </a:pPr>
            <a:r>
              <a:rPr lang="en-US" sz="1400" dirty="0"/>
              <a:t>         temp=a[j];</a:t>
            </a:r>
          </a:p>
          <a:p>
            <a:pPr>
              <a:spcBef>
                <a:spcPts val="1000"/>
              </a:spcBef>
            </a:pPr>
            <a:r>
              <a:rPr lang="en-US" sz="1400" dirty="0"/>
              <a:t>         a[j]=a[j+1];</a:t>
            </a:r>
          </a:p>
          <a:p>
            <a:pPr>
              <a:spcBef>
                <a:spcPts val="1000"/>
              </a:spcBef>
            </a:pPr>
            <a:r>
              <a:rPr lang="en-US" sz="1400" dirty="0"/>
              <a:t>         a[j+1]=temp;</a:t>
            </a:r>
          </a:p>
          <a:p>
            <a:pPr>
              <a:spcBef>
                <a:spcPts val="1000"/>
              </a:spcBef>
            </a:pPr>
            <a:r>
              <a:rPr lang="en-US" sz="1400" dirty="0"/>
              <a:t>        }</a:t>
            </a:r>
          </a:p>
          <a:p>
            <a:pPr>
              <a:spcBef>
                <a:spcPts val="1000"/>
              </a:spcBef>
            </a:pPr>
            <a:r>
              <a:rPr lang="en-US" sz="1400" dirty="0"/>
              <a:t>    }</a:t>
            </a:r>
          </a:p>
          <a:p>
            <a:pPr>
              <a:spcBef>
                <a:spcPts val="1000"/>
              </a:spcBef>
            </a:pPr>
            <a:r>
              <a:rPr lang="en-US" sz="1400" dirty="0"/>
              <a:t>}</a:t>
            </a:r>
          </a:p>
          <a:p>
            <a:pPr>
              <a:spcBef>
                <a:spcPts val="1000"/>
              </a:spcBef>
            </a:pPr>
            <a:r>
              <a:rPr lang="en-US" sz="1400" dirty="0" err="1"/>
              <a:t>System.out.println</a:t>
            </a:r>
            <a:r>
              <a:rPr lang="en-US" sz="1400" dirty="0"/>
              <a:t>("Sorted Array: ");</a:t>
            </a:r>
          </a:p>
          <a:p>
            <a:pPr>
              <a:spcBef>
                <a:spcPts val="1000"/>
              </a:spcBef>
            </a:pPr>
            <a:r>
              <a:rPr lang="en-US" sz="1400" dirty="0"/>
              <a:t>for(</a:t>
            </a:r>
            <a:r>
              <a:rPr lang="en-US" sz="1400" dirty="0" err="1"/>
              <a:t>i</a:t>
            </a:r>
            <a:r>
              <a:rPr lang="en-US" sz="1400" dirty="0"/>
              <a:t>=0;i&lt;=n-1;i++)</a:t>
            </a:r>
          </a:p>
          <a:p>
            <a:pPr>
              <a:spcBef>
                <a:spcPts val="1000"/>
              </a:spcBef>
            </a:pPr>
            <a:r>
              <a:rPr lang="en-US" sz="1400" dirty="0"/>
              <a:t>{</a:t>
            </a:r>
          </a:p>
          <a:p>
            <a:pPr>
              <a:spcBef>
                <a:spcPts val="1000"/>
              </a:spcBef>
            </a:pPr>
            <a:r>
              <a:rPr lang="en-US" sz="1400" dirty="0" err="1"/>
              <a:t>System.out.print</a:t>
            </a:r>
            <a:r>
              <a:rPr lang="en-US" sz="1400" dirty="0"/>
              <a:t>(a[</a:t>
            </a:r>
            <a:r>
              <a:rPr lang="en-US" sz="1400" dirty="0" err="1"/>
              <a:t>i</a:t>
            </a:r>
            <a:r>
              <a:rPr lang="en-US" sz="1400" dirty="0"/>
              <a:t>]+"\t");</a:t>
            </a:r>
          </a:p>
          <a:p>
            <a:pPr>
              <a:spcBef>
                <a:spcPts val="1000"/>
              </a:spcBef>
            </a:pPr>
            <a:r>
              <a:rPr lang="en-US" sz="1400" dirty="0"/>
              <a:t>} } }</a:t>
            </a:r>
          </a:p>
        </p:txBody>
      </p:sp>
      <p:pic>
        <p:nvPicPr>
          <p:cNvPr id="6" name="Picture 5"/>
          <p:cNvPicPr>
            <a:picLocks noChangeAspect="1"/>
          </p:cNvPicPr>
          <p:nvPr/>
        </p:nvPicPr>
        <p:blipFill>
          <a:blip r:embed="rId2"/>
          <a:stretch>
            <a:fillRect/>
          </a:stretch>
        </p:blipFill>
        <p:spPr>
          <a:xfrm>
            <a:off x="7959003" y="2898864"/>
            <a:ext cx="4061200" cy="3809855"/>
          </a:xfrm>
          <a:prstGeom prst="rect">
            <a:avLst/>
          </a:prstGeom>
        </p:spPr>
      </p:pic>
    </p:spTree>
    <p:extLst>
      <p:ext uri="{BB962C8B-B14F-4D97-AF65-F5344CB8AC3E}">
        <p14:creationId xmlns:p14="http://schemas.microsoft.com/office/powerpoint/2010/main" val="1035926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Arrays (multi dimensional)</a:t>
            </a:r>
            <a:endParaRPr lang="en-IN" dirty="0"/>
          </a:p>
        </p:txBody>
      </p:sp>
      <p:sp>
        <p:nvSpPr>
          <p:cNvPr id="3" name="TextBox 2"/>
          <p:cNvSpPr txBox="1"/>
          <p:nvPr/>
        </p:nvSpPr>
        <p:spPr>
          <a:xfrm>
            <a:off x="251012" y="1147156"/>
            <a:ext cx="11636189" cy="6401753"/>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dirty="0"/>
              <a:t>The Java multidimensional arrays are arranged as an array of arrays i.e. each element of a multi-dimensional array is another array. </a:t>
            </a:r>
          </a:p>
          <a:p>
            <a:pPr marL="342900" indent="-342900">
              <a:spcBef>
                <a:spcPts val="1000"/>
              </a:spcBef>
              <a:buClr>
                <a:schemeClr val="bg2">
                  <a:lumMod val="40000"/>
                  <a:lumOff val="60000"/>
                </a:schemeClr>
              </a:buClr>
              <a:buSzPct val="80000"/>
              <a:buFont typeface="Wingdings 3" charset="2"/>
              <a:buChar char=""/>
            </a:pPr>
            <a:r>
              <a:rPr lang="en-US" dirty="0"/>
              <a:t>The representation of the elements is in rows and columns. </a:t>
            </a:r>
          </a:p>
          <a:p>
            <a:pPr marL="342900" indent="-342900">
              <a:spcBef>
                <a:spcPts val="1000"/>
              </a:spcBef>
              <a:buClr>
                <a:schemeClr val="bg2">
                  <a:lumMod val="40000"/>
                  <a:lumOff val="60000"/>
                </a:schemeClr>
              </a:buClr>
              <a:buSzPct val="80000"/>
              <a:buFont typeface="Wingdings 3" charset="2"/>
              <a:buChar char=""/>
            </a:pPr>
            <a:r>
              <a:rPr lang="en-US" dirty="0"/>
              <a:t>Thus, you can get a total number of elements in a multidimensional array by multiplying row size with column size.</a:t>
            </a:r>
          </a:p>
          <a:p>
            <a:pPr marL="342900" indent="-342900">
              <a:spcBef>
                <a:spcPts val="1000"/>
              </a:spcBef>
              <a:buClr>
                <a:schemeClr val="bg2">
                  <a:lumMod val="40000"/>
                  <a:lumOff val="60000"/>
                </a:schemeClr>
              </a:buClr>
              <a:buSzPct val="80000"/>
              <a:buFont typeface="Wingdings 3" charset="2"/>
              <a:buChar char=""/>
            </a:pPr>
            <a:r>
              <a:rPr lang="en-US" dirty="0"/>
              <a:t>So if you have a two-dimensional array of 3×4, then the total number of elements in this array = 3×4 = 12</a:t>
            </a:r>
          </a:p>
          <a:p>
            <a:pPr marL="342900" indent="-342900">
              <a:spcBef>
                <a:spcPts val="1000"/>
              </a:spcBef>
              <a:buClr>
                <a:schemeClr val="bg2">
                  <a:lumMod val="40000"/>
                  <a:lumOff val="60000"/>
                </a:schemeClr>
              </a:buClr>
              <a:buSzPct val="80000"/>
              <a:buFont typeface="Wingdings 3" charset="2"/>
              <a:buChar char=""/>
            </a:pPr>
            <a:r>
              <a:rPr lang="en-US" dirty="0"/>
              <a:t>The simplest of the multi-dimensional array is a two-dimensional array. </a:t>
            </a:r>
          </a:p>
          <a:p>
            <a:pPr marL="342900" indent="-342900">
              <a:spcBef>
                <a:spcPts val="1000"/>
              </a:spcBef>
              <a:buClr>
                <a:schemeClr val="bg2">
                  <a:lumMod val="40000"/>
                  <a:lumOff val="60000"/>
                </a:schemeClr>
              </a:buClr>
              <a:buSzPct val="80000"/>
              <a:buFont typeface="Wingdings 3" charset="2"/>
              <a:buChar char=""/>
            </a:pPr>
            <a:r>
              <a:rPr lang="en-US" dirty="0"/>
              <a:t>A simple definition of 2D arrays is: A 2D array is an array of one-dimensional arrays.</a:t>
            </a:r>
          </a:p>
          <a:p>
            <a:pPr marL="342900" indent="-342900">
              <a:spcBef>
                <a:spcPts val="1000"/>
              </a:spcBef>
              <a:buClr>
                <a:schemeClr val="bg2">
                  <a:lumMod val="40000"/>
                  <a:lumOff val="60000"/>
                </a:schemeClr>
              </a:buClr>
              <a:buSzPct val="80000"/>
              <a:buFont typeface="Wingdings 3" charset="2"/>
              <a:buChar char=""/>
            </a:pPr>
            <a:r>
              <a:rPr lang="en-US" dirty="0"/>
              <a:t>In Java, a two-dimensional array is stored in the form of rows and columns and is represented in the form of a matrix.</a:t>
            </a:r>
          </a:p>
          <a:p>
            <a:pPr marL="342900" indent="-342900">
              <a:spcBef>
                <a:spcPts val="1000"/>
              </a:spcBef>
              <a:buClr>
                <a:schemeClr val="bg2">
                  <a:lumMod val="40000"/>
                  <a:lumOff val="60000"/>
                </a:schemeClr>
              </a:buClr>
              <a:buSzPct val="80000"/>
              <a:buFont typeface="Wingdings 3" charset="2"/>
              <a:buChar char=""/>
            </a:pPr>
            <a:r>
              <a:rPr lang="en-US" dirty="0"/>
              <a:t>The general declaration of a two-dimensional array is,</a:t>
            </a:r>
          </a:p>
          <a:p>
            <a:pPr marL="342900" indent="-342900">
              <a:spcBef>
                <a:spcPts val="1000"/>
              </a:spcBef>
              <a:buClr>
                <a:schemeClr val="bg2">
                  <a:lumMod val="40000"/>
                  <a:lumOff val="60000"/>
                </a:schemeClr>
              </a:buClr>
              <a:buSzPct val="80000"/>
              <a:buFont typeface="Wingdings 3" charset="2"/>
              <a:buChar char=""/>
            </a:pPr>
            <a:r>
              <a:rPr lang="en-US" dirty="0" err="1"/>
              <a:t>data_type</a:t>
            </a:r>
            <a:r>
              <a:rPr lang="en-US" dirty="0"/>
              <a:t>[][] </a:t>
            </a:r>
            <a:r>
              <a:rPr lang="en-US" dirty="0" err="1"/>
              <a:t>array_name</a:t>
            </a:r>
            <a:r>
              <a:rPr lang="en-US" dirty="0"/>
              <a:t> = new </a:t>
            </a:r>
            <a:r>
              <a:rPr lang="en-US" dirty="0" err="1"/>
              <a:t>data_type</a:t>
            </a:r>
            <a:r>
              <a:rPr lang="en-US" dirty="0"/>
              <a:t>[</a:t>
            </a:r>
            <a:r>
              <a:rPr lang="en-US" dirty="0" err="1"/>
              <a:t>row_size</a:t>
            </a:r>
            <a:r>
              <a:rPr lang="en-US" dirty="0"/>
              <a:t>][</a:t>
            </a:r>
            <a:r>
              <a:rPr lang="en-US" dirty="0" err="1"/>
              <a:t>column_size</a:t>
            </a:r>
            <a:r>
              <a:rPr lang="en-US" dirty="0"/>
              <a:t>]; </a:t>
            </a:r>
          </a:p>
          <a:p>
            <a:pPr marL="342900" indent="-342900">
              <a:spcBef>
                <a:spcPts val="1000"/>
              </a:spcBef>
              <a:buClr>
                <a:schemeClr val="bg2">
                  <a:lumMod val="40000"/>
                  <a:lumOff val="60000"/>
                </a:schemeClr>
              </a:buClr>
              <a:buSzPct val="80000"/>
              <a:buFont typeface="Wingdings 3" charset="2"/>
              <a:buChar char=""/>
            </a:pPr>
            <a:r>
              <a:rPr lang="en-US" dirty="0" err="1"/>
              <a:t>Eg</a:t>
            </a:r>
            <a:r>
              <a:rPr lang="en-US" dirty="0"/>
              <a:t> : </a:t>
            </a:r>
            <a:r>
              <a:rPr lang="en-US" dirty="0" err="1"/>
              <a:t>int</a:t>
            </a:r>
            <a:r>
              <a:rPr lang="en-US" dirty="0"/>
              <a:t> a[][]=new </a:t>
            </a:r>
            <a:r>
              <a:rPr lang="en-US" dirty="0" err="1"/>
              <a:t>int</a:t>
            </a:r>
            <a:r>
              <a:rPr lang="en-US" dirty="0"/>
              <a:t>[3][4];</a:t>
            </a:r>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sz="2000" dirty="0">
              <a:latin typeface="+mj-lt"/>
              <a:ea typeface="+mj-ea"/>
              <a:cs typeface="+mj-cs"/>
            </a:endParaRPr>
          </a:p>
          <a:p>
            <a:pPr>
              <a:spcBef>
                <a:spcPts val="1000"/>
              </a:spcBef>
              <a:buClr>
                <a:schemeClr val="bg2">
                  <a:lumMod val="40000"/>
                  <a:lumOff val="60000"/>
                </a:schemeClr>
              </a:buClr>
              <a:buSzPct val="80000"/>
            </a:pPr>
            <a:endParaRPr lang="en-US" sz="2000" dirty="0">
              <a:latin typeface="+mj-lt"/>
              <a:ea typeface="+mj-ea"/>
              <a:cs typeface="+mj-cs"/>
            </a:endParaRPr>
          </a:p>
        </p:txBody>
      </p:sp>
    </p:spTree>
    <p:extLst>
      <p:ext uri="{BB962C8B-B14F-4D97-AF65-F5344CB8AC3E}">
        <p14:creationId xmlns:p14="http://schemas.microsoft.com/office/powerpoint/2010/main" val="2403560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704300" y="0"/>
            <a:ext cx="9404723" cy="769253"/>
          </a:xfrm>
        </p:spPr>
        <p:txBody>
          <a:bodyPr/>
          <a:lstStyle/>
          <a:p>
            <a:pPr algn="ctr"/>
            <a:r>
              <a:rPr lang="en-US" dirty="0"/>
              <a:t>Arrays (multi dimensional)</a:t>
            </a:r>
            <a:endParaRPr lang="en-IN" dirty="0"/>
          </a:p>
        </p:txBody>
      </p:sp>
      <p:sp>
        <p:nvSpPr>
          <p:cNvPr id="5" name="Content Placeholder 4"/>
          <p:cNvSpPr>
            <a:spLocks noGrp="1"/>
          </p:cNvSpPr>
          <p:nvPr>
            <p:ph sz="half" idx="2"/>
          </p:nvPr>
        </p:nvSpPr>
        <p:spPr>
          <a:xfrm>
            <a:off x="83127" y="769253"/>
            <a:ext cx="5802283" cy="5955743"/>
          </a:xfrm>
        </p:spPr>
        <p:txBody>
          <a:bodyPr>
            <a:normAutofit fontScale="92500" lnSpcReduction="10000"/>
          </a:bodyPr>
          <a:lstStyle/>
          <a:p>
            <a:pPr marL="0" indent="0">
              <a:buNone/>
            </a:pPr>
            <a:r>
              <a:rPr lang="en-US" dirty="0"/>
              <a:t>import </a:t>
            </a:r>
            <a:r>
              <a:rPr lang="en-US" dirty="0" err="1"/>
              <a:t>java.util</a:t>
            </a:r>
            <a:r>
              <a:rPr lang="en-US" dirty="0"/>
              <a:t>.*;</a:t>
            </a:r>
          </a:p>
          <a:p>
            <a:pPr marL="0" indent="0">
              <a:buNone/>
            </a:pPr>
            <a:r>
              <a:rPr lang="en-US" dirty="0"/>
              <a:t>class Array2d</a:t>
            </a:r>
          </a:p>
          <a:p>
            <a:pPr marL="0" indent="0">
              <a:buNone/>
            </a:pPr>
            <a:r>
              <a:rPr lang="en-US" dirty="0"/>
              <a:t>{</a:t>
            </a:r>
          </a:p>
          <a:p>
            <a:pPr marL="0" indent="0">
              <a:buNone/>
            </a:pPr>
            <a:r>
              <a:rPr lang="en-US" dirty="0"/>
              <a:t>    public static void main(String[] </a:t>
            </a:r>
            <a:r>
              <a:rPr lang="en-US" dirty="0" err="1"/>
              <a:t>args</a:t>
            </a:r>
            <a:r>
              <a:rPr lang="en-US" dirty="0"/>
              <a:t>) {</a:t>
            </a:r>
          </a:p>
          <a:p>
            <a:pPr marL="0" indent="0">
              <a:buNone/>
            </a:pPr>
            <a:r>
              <a:rPr lang="en-US" dirty="0"/>
              <a:t>     </a:t>
            </a:r>
            <a:r>
              <a:rPr lang="en-US" dirty="0" err="1"/>
              <a:t>int</a:t>
            </a:r>
            <a:r>
              <a:rPr lang="en-US" dirty="0"/>
              <a:t> </a:t>
            </a:r>
            <a:r>
              <a:rPr lang="en-US" dirty="0" err="1"/>
              <a:t>i,j,m,n</a:t>
            </a:r>
            <a:r>
              <a:rPr lang="en-US" dirty="0"/>
              <a:t>;</a:t>
            </a:r>
          </a:p>
          <a:p>
            <a:pPr marL="0" indent="0">
              <a:buNone/>
            </a:pPr>
            <a:r>
              <a:rPr lang="en-US" dirty="0"/>
              <a:t>    Scanner </a:t>
            </a:r>
            <a:r>
              <a:rPr lang="en-US" dirty="0" err="1"/>
              <a:t>sc</a:t>
            </a:r>
            <a:r>
              <a:rPr lang="en-US" dirty="0"/>
              <a:t>=new Scanner(System.in);</a:t>
            </a:r>
          </a:p>
          <a:p>
            <a:pPr marL="0" indent="0">
              <a:buNone/>
            </a:pPr>
            <a:r>
              <a:rPr lang="en-US" dirty="0"/>
              <a:t>    </a:t>
            </a:r>
            <a:r>
              <a:rPr lang="en-US" dirty="0" err="1"/>
              <a:t>System.out.println</a:t>
            </a:r>
            <a:r>
              <a:rPr lang="en-US" dirty="0"/>
              <a:t>("Enter no. of rows and columns : ");</a:t>
            </a:r>
          </a:p>
          <a:p>
            <a:pPr marL="0" indent="0">
              <a:buNone/>
            </a:pPr>
            <a:r>
              <a:rPr lang="en-US" dirty="0"/>
              <a:t>    m=</a:t>
            </a:r>
            <a:r>
              <a:rPr lang="en-US" dirty="0" err="1"/>
              <a:t>sc.nextInt</a:t>
            </a:r>
            <a:r>
              <a:rPr lang="en-US" dirty="0"/>
              <a:t>();</a:t>
            </a:r>
          </a:p>
          <a:p>
            <a:pPr marL="0" indent="0">
              <a:buNone/>
            </a:pPr>
            <a:r>
              <a:rPr lang="en-US" dirty="0"/>
              <a:t>    n=</a:t>
            </a:r>
            <a:r>
              <a:rPr lang="en-US" dirty="0" err="1"/>
              <a:t>sc.nextInt</a:t>
            </a:r>
            <a:r>
              <a:rPr lang="en-US" dirty="0"/>
              <a:t>();</a:t>
            </a:r>
          </a:p>
          <a:p>
            <a:pPr marL="0" indent="0">
              <a:buNone/>
            </a:pPr>
            <a:r>
              <a:rPr lang="en-US" dirty="0"/>
              <a:t>   </a:t>
            </a:r>
            <a:r>
              <a:rPr lang="en-US" dirty="0" err="1"/>
              <a:t>int</a:t>
            </a:r>
            <a:r>
              <a:rPr lang="en-US" dirty="0"/>
              <a:t> a[][] = new </a:t>
            </a:r>
            <a:r>
              <a:rPr lang="en-US" dirty="0" err="1"/>
              <a:t>int</a:t>
            </a:r>
            <a:r>
              <a:rPr lang="en-US" dirty="0"/>
              <a:t>[m][n];</a:t>
            </a:r>
          </a:p>
          <a:p>
            <a:pPr marL="0" indent="0">
              <a:buNone/>
            </a:pPr>
            <a:r>
              <a:rPr lang="en-US" dirty="0"/>
              <a:t>for (</a:t>
            </a:r>
            <a:r>
              <a:rPr lang="en-US" dirty="0" err="1"/>
              <a:t>i</a:t>
            </a:r>
            <a:r>
              <a:rPr lang="en-US" dirty="0"/>
              <a:t>=0;i&lt;=m-1; </a:t>
            </a:r>
            <a:r>
              <a:rPr lang="en-US" dirty="0" err="1"/>
              <a:t>i</a:t>
            </a:r>
            <a:r>
              <a:rPr lang="en-US" dirty="0"/>
              <a:t>++) {</a:t>
            </a:r>
          </a:p>
          <a:p>
            <a:pPr marL="0" indent="0">
              <a:buNone/>
            </a:pPr>
            <a:r>
              <a:rPr lang="en-US" dirty="0"/>
              <a:t>            for (j=0;j&lt;=n-1;j++) {</a:t>
            </a:r>
          </a:p>
          <a:p>
            <a:pPr marL="0" indent="0">
              <a:buNone/>
            </a:pPr>
            <a:r>
              <a:rPr lang="en-US" dirty="0"/>
              <a:t>                </a:t>
            </a:r>
            <a:r>
              <a:rPr lang="en-US" dirty="0" err="1"/>
              <a:t>System.out.println</a:t>
            </a:r>
            <a:r>
              <a:rPr lang="en-US" dirty="0"/>
              <a:t>("Enter a number : ");</a:t>
            </a:r>
          </a:p>
          <a:p>
            <a:pPr marL="0" indent="0">
              <a:buNone/>
            </a:pPr>
            <a:r>
              <a:rPr lang="en-US" dirty="0"/>
              <a:t>                 a[</a:t>
            </a:r>
            <a:r>
              <a:rPr lang="en-US" dirty="0" err="1"/>
              <a:t>i</a:t>
            </a:r>
            <a:r>
              <a:rPr lang="en-US" dirty="0"/>
              <a:t>][j]=</a:t>
            </a:r>
            <a:r>
              <a:rPr lang="en-US" dirty="0" err="1"/>
              <a:t>sc.nextInt</a:t>
            </a:r>
            <a:r>
              <a:rPr lang="en-US" dirty="0"/>
              <a:t>();</a:t>
            </a:r>
          </a:p>
          <a:p>
            <a:pPr marL="0" indent="0">
              <a:buNone/>
            </a:pPr>
            <a:r>
              <a:rPr lang="en-US" dirty="0"/>
              <a:t>}  }</a:t>
            </a:r>
          </a:p>
        </p:txBody>
      </p:sp>
      <p:sp>
        <p:nvSpPr>
          <p:cNvPr id="7" name="Content Placeholder 6"/>
          <p:cNvSpPr>
            <a:spLocks noGrp="1"/>
          </p:cNvSpPr>
          <p:nvPr>
            <p:ph sz="quarter" idx="4"/>
          </p:nvPr>
        </p:nvSpPr>
        <p:spPr>
          <a:xfrm>
            <a:off x="5993476" y="769253"/>
            <a:ext cx="6043353" cy="5955743"/>
          </a:xfrm>
        </p:spPr>
        <p:txBody>
          <a:bodyPr/>
          <a:lstStyle/>
          <a:p>
            <a:pPr marL="0" indent="0">
              <a:buNone/>
            </a:pPr>
            <a:r>
              <a:rPr lang="en-US" dirty="0" err="1"/>
              <a:t>System.out.println</a:t>
            </a:r>
            <a:r>
              <a:rPr lang="en-US" dirty="0"/>
              <a:t>("The Array in matrix form is:");</a:t>
            </a:r>
          </a:p>
          <a:p>
            <a:pPr marL="0" indent="0">
              <a:buNone/>
            </a:pPr>
            <a:r>
              <a:rPr lang="en-US" dirty="0"/>
              <a:t>for (</a:t>
            </a:r>
            <a:r>
              <a:rPr lang="en-US" dirty="0" err="1"/>
              <a:t>i</a:t>
            </a:r>
            <a:r>
              <a:rPr lang="en-US" dirty="0"/>
              <a:t>=0;i&lt;=m-1;i++) {</a:t>
            </a:r>
          </a:p>
          <a:p>
            <a:pPr marL="0" indent="0">
              <a:buNone/>
            </a:pPr>
            <a:r>
              <a:rPr lang="en-US" dirty="0"/>
              <a:t>            for (j=0;j&lt;=n-1;j++) {</a:t>
            </a:r>
          </a:p>
          <a:p>
            <a:pPr marL="0" indent="0">
              <a:buNone/>
            </a:pPr>
            <a:r>
              <a:rPr lang="en-US" dirty="0"/>
              <a:t>                </a:t>
            </a:r>
            <a:r>
              <a:rPr lang="en-US" dirty="0" err="1"/>
              <a:t>System.out.print</a:t>
            </a:r>
            <a:r>
              <a:rPr lang="en-US" dirty="0"/>
              <a:t>(a[</a:t>
            </a:r>
            <a:r>
              <a:rPr lang="en-US" dirty="0" err="1"/>
              <a:t>i</a:t>
            </a:r>
            <a:r>
              <a:rPr lang="en-US" dirty="0"/>
              <a:t>][j]+"\t");</a:t>
            </a:r>
          </a:p>
          <a:p>
            <a:pPr marL="0" indent="0">
              <a:buNone/>
            </a:pPr>
            <a:r>
              <a:rPr lang="en-US" dirty="0"/>
              <a:t>}</a:t>
            </a:r>
          </a:p>
          <a:p>
            <a:pPr marL="0" indent="0">
              <a:buNone/>
            </a:pPr>
            <a:r>
              <a:rPr lang="en-US" dirty="0" err="1"/>
              <a:t>System.out.println</a:t>
            </a:r>
            <a:r>
              <a:rPr lang="en-US" dirty="0"/>
              <a:t>();</a:t>
            </a:r>
          </a:p>
          <a:p>
            <a:pPr marL="0" indent="0">
              <a:buNone/>
            </a:pPr>
            <a:r>
              <a:rPr lang="en-US" dirty="0"/>
              <a:t>}  }  }</a:t>
            </a:r>
            <a:endParaRPr lang="en-IN" dirty="0"/>
          </a:p>
          <a:p>
            <a:pPr marL="0" indent="0">
              <a:buNone/>
            </a:pPr>
            <a:endParaRPr lang="en-IN" dirty="0"/>
          </a:p>
        </p:txBody>
      </p:sp>
      <p:pic>
        <p:nvPicPr>
          <p:cNvPr id="3" name="Picture 2"/>
          <p:cNvPicPr>
            <a:picLocks noChangeAspect="1"/>
          </p:cNvPicPr>
          <p:nvPr/>
        </p:nvPicPr>
        <p:blipFill>
          <a:blip r:embed="rId2"/>
          <a:stretch>
            <a:fillRect/>
          </a:stretch>
        </p:blipFill>
        <p:spPr>
          <a:xfrm>
            <a:off x="8536851" y="2564650"/>
            <a:ext cx="3655149" cy="4293350"/>
          </a:xfrm>
          <a:prstGeom prst="rect">
            <a:avLst/>
          </a:prstGeom>
        </p:spPr>
      </p:pic>
    </p:spTree>
    <p:extLst>
      <p:ext uri="{BB962C8B-B14F-4D97-AF65-F5344CB8AC3E}">
        <p14:creationId xmlns:p14="http://schemas.microsoft.com/office/powerpoint/2010/main" val="3709128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704300" y="0"/>
            <a:ext cx="9404723" cy="769253"/>
          </a:xfrm>
        </p:spPr>
        <p:txBody>
          <a:bodyPr/>
          <a:lstStyle/>
          <a:p>
            <a:pPr algn="ctr"/>
            <a:r>
              <a:rPr lang="en-US" dirty="0"/>
              <a:t>Arrays (multi dimensional)</a:t>
            </a:r>
            <a:endParaRPr lang="en-IN" dirty="0"/>
          </a:p>
        </p:txBody>
      </p:sp>
      <p:sp>
        <p:nvSpPr>
          <p:cNvPr id="5" name="Content Placeholder 4"/>
          <p:cNvSpPr>
            <a:spLocks noGrp="1"/>
          </p:cNvSpPr>
          <p:nvPr>
            <p:ph sz="half" idx="2"/>
          </p:nvPr>
        </p:nvSpPr>
        <p:spPr>
          <a:xfrm>
            <a:off x="83127" y="769253"/>
            <a:ext cx="6259484" cy="5955743"/>
          </a:xfrm>
        </p:spPr>
        <p:txBody>
          <a:bodyPr>
            <a:normAutofit fontScale="92500" lnSpcReduction="20000"/>
          </a:bodyPr>
          <a:lstStyle/>
          <a:p>
            <a:pPr marL="0" indent="0">
              <a:lnSpc>
                <a:spcPct val="120000"/>
              </a:lnSpc>
              <a:buNone/>
            </a:pPr>
            <a:r>
              <a:rPr lang="en-US" b="1" u="sng" dirty="0">
                <a:effectLst>
                  <a:outerShdw blurRad="38100" dist="38100" dir="2700000" algn="tl">
                    <a:srgbClr val="000000">
                      <a:alpha val="43137"/>
                    </a:srgbClr>
                  </a:outerShdw>
                </a:effectLst>
              </a:rPr>
              <a:t>WAP to find and display sum of the diagonal elements of a square matrix</a:t>
            </a:r>
          </a:p>
          <a:p>
            <a:pPr marL="0" indent="0">
              <a:buNone/>
            </a:pPr>
            <a:r>
              <a:rPr lang="en-US" dirty="0"/>
              <a:t>import </a:t>
            </a:r>
            <a:r>
              <a:rPr lang="en-US" dirty="0" err="1"/>
              <a:t>java.util</a:t>
            </a:r>
            <a:r>
              <a:rPr lang="en-US" dirty="0"/>
              <a:t>.*;</a:t>
            </a:r>
          </a:p>
          <a:p>
            <a:pPr marL="0" indent="0">
              <a:buNone/>
            </a:pPr>
            <a:r>
              <a:rPr lang="en-US" dirty="0"/>
              <a:t>class Diagonal</a:t>
            </a:r>
          </a:p>
          <a:p>
            <a:pPr marL="0" indent="0">
              <a:buNone/>
            </a:pPr>
            <a:r>
              <a:rPr lang="en-US" dirty="0"/>
              <a:t>{</a:t>
            </a:r>
          </a:p>
          <a:p>
            <a:pPr marL="0" indent="0">
              <a:buNone/>
            </a:pPr>
            <a:r>
              <a:rPr lang="en-US" dirty="0"/>
              <a:t>    public static void main(String[] </a:t>
            </a:r>
            <a:r>
              <a:rPr lang="en-US" dirty="0" err="1"/>
              <a:t>args</a:t>
            </a:r>
            <a:r>
              <a:rPr lang="en-US" dirty="0"/>
              <a:t>) {</a:t>
            </a:r>
          </a:p>
          <a:p>
            <a:pPr marL="0" indent="0">
              <a:buNone/>
            </a:pPr>
            <a:r>
              <a:rPr lang="en-US" dirty="0"/>
              <a:t>     </a:t>
            </a:r>
            <a:r>
              <a:rPr lang="en-US" dirty="0" err="1"/>
              <a:t>int</a:t>
            </a:r>
            <a:r>
              <a:rPr lang="en-US" dirty="0"/>
              <a:t> </a:t>
            </a:r>
            <a:r>
              <a:rPr lang="en-US" dirty="0" err="1"/>
              <a:t>i,j,m,n,sum</a:t>
            </a:r>
            <a:r>
              <a:rPr lang="en-US" dirty="0"/>
              <a:t>=0;</a:t>
            </a:r>
          </a:p>
          <a:p>
            <a:pPr marL="0" indent="0">
              <a:buNone/>
            </a:pPr>
            <a:r>
              <a:rPr lang="en-US" dirty="0"/>
              <a:t>    Scanner </a:t>
            </a:r>
            <a:r>
              <a:rPr lang="en-US" dirty="0" err="1"/>
              <a:t>sc</a:t>
            </a:r>
            <a:r>
              <a:rPr lang="en-US" dirty="0"/>
              <a:t>=new Scanner(System.in);</a:t>
            </a:r>
          </a:p>
          <a:p>
            <a:pPr marL="0" indent="0">
              <a:buNone/>
            </a:pPr>
            <a:r>
              <a:rPr lang="en-US" dirty="0"/>
              <a:t>    </a:t>
            </a:r>
            <a:r>
              <a:rPr lang="en-US" dirty="0" err="1"/>
              <a:t>System.out.println</a:t>
            </a:r>
            <a:r>
              <a:rPr lang="en-US" dirty="0"/>
              <a:t>("Enter no. of rows and columns : ");</a:t>
            </a:r>
          </a:p>
          <a:p>
            <a:pPr marL="0" indent="0">
              <a:buNone/>
            </a:pPr>
            <a:r>
              <a:rPr lang="en-US" dirty="0"/>
              <a:t>    m=</a:t>
            </a:r>
            <a:r>
              <a:rPr lang="en-US" dirty="0" err="1"/>
              <a:t>sc.nextInt</a:t>
            </a:r>
            <a:r>
              <a:rPr lang="en-US" dirty="0"/>
              <a:t>();</a:t>
            </a:r>
          </a:p>
          <a:p>
            <a:pPr marL="0" indent="0">
              <a:buNone/>
            </a:pPr>
            <a:r>
              <a:rPr lang="en-US" dirty="0"/>
              <a:t>    n=</a:t>
            </a:r>
            <a:r>
              <a:rPr lang="en-US" dirty="0" err="1"/>
              <a:t>sc.nextInt</a:t>
            </a:r>
            <a:r>
              <a:rPr lang="en-US" dirty="0"/>
              <a:t>();</a:t>
            </a:r>
          </a:p>
          <a:p>
            <a:pPr marL="0" indent="0">
              <a:buNone/>
            </a:pPr>
            <a:r>
              <a:rPr lang="en-US" dirty="0"/>
              <a:t>   </a:t>
            </a:r>
            <a:r>
              <a:rPr lang="en-US" dirty="0" err="1"/>
              <a:t>int</a:t>
            </a:r>
            <a:r>
              <a:rPr lang="en-US" dirty="0"/>
              <a:t> a[][] = new </a:t>
            </a:r>
            <a:r>
              <a:rPr lang="en-US" dirty="0" err="1"/>
              <a:t>int</a:t>
            </a:r>
            <a:r>
              <a:rPr lang="en-US" dirty="0"/>
              <a:t>[m][n];</a:t>
            </a:r>
          </a:p>
          <a:p>
            <a:pPr marL="0" indent="0">
              <a:buNone/>
            </a:pPr>
            <a:r>
              <a:rPr lang="en-US" dirty="0"/>
              <a:t>for (</a:t>
            </a:r>
            <a:r>
              <a:rPr lang="en-US" dirty="0" err="1"/>
              <a:t>i</a:t>
            </a:r>
            <a:r>
              <a:rPr lang="en-US" dirty="0"/>
              <a:t>=0;i&lt;=m-1; </a:t>
            </a:r>
            <a:r>
              <a:rPr lang="en-US" dirty="0" err="1"/>
              <a:t>i</a:t>
            </a:r>
            <a:r>
              <a:rPr lang="en-US" dirty="0"/>
              <a:t>++) {</a:t>
            </a:r>
          </a:p>
          <a:p>
            <a:pPr marL="0" indent="0">
              <a:buNone/>
            </a:pPr>
            <a:r>
              <a:rPr lang="en-US" dirty="0"/>
              <a:t>            for (j=0;j&lt;=n-1;j++) {</a:t>
            </a:r>
          </a:p>
          <a:p>
            <a:pPr marL="0" indent="0">
              <a:buNone/>
            </a:pPr>
            <a:r>
              <a:rPr lang="en-US" dirty="0"/>
              <a:t>                </a:t>
            </a:r>
            <a:r>
              <a:rPr lang="en-US" dirty="0" err="1"/>
              <a:t>System.out.println</a:t>
            </a:r>
            <a:r>
              <a:rPr lang="en-US" dirty="0"/>
              <a:t>("Enter a number : ");</a:t>
            </a:r>
          </a:p>
          <a:p>
            <a:pPr marL="0" indent="0">
              <a:buNone/>
            </a:pPr>
            <a:r>
              <a:rPr lang="en-US" dirty="0"/>
              <a:t>                 a[</a:t>
            </a:r>
            <a:r>
              <a:rPr lang="en-US" dirty="0" err="1"/>
              <a:t>i</a:t>
            </a:r>
            <a:r>
              <a:rPr lang="en-US" dirty="0"/>
              <a:t>][j]=</a:t>
            </a:r>
            <a:r>
              <a:rPr lang="en-US" dirty="0" err="1"/>
              <a:t>sc.nextInt</a:t>
            </a:r>
            <a:r>
              <a:rPr lang="en-US" dirty="0"/>
              <a:t>();</a:t>
            </a:r>
          </a:p>
          <a:p>
            <a:pPr marL="0" indent="0">
              <a:buNone/>
            </a:pPr>
            <a:r>
              <a:rPr lang="en-US" dirty="0"/>
              <a:t>}  }</a:t>
            </a:r>
          </a:p>
        </p:txBody>
      </p:sp>
      <p:sp>
        <p:nvSpPr>
          <p:cNvPr id="6" name="Rectangle 5"/>
          <p:cNvSpPr/>
          <p:nvPr/>
        </p:nvSpPr>
        <p:spPr>
          <a:xfrm>
            <a:off x="7027025" y="967465"/>
            <a:ext cx="4959928" cy="2800767"/>
          </a:xfrm>
          <a:prstGeom prst="rect">
            <a:avLst/>
          </a:prstGeom>
        </p:spPr>
        <p:txBody>
          <a:bodyPr wrap="square">
            <a:spAutoFit/>
          </a:bodyPr>
          <a:lstStyle/>
          <a:p>
            <a:pPr>
              <a:spcBef>
                <a:spcPts val="1000"/>
              </a:spcBef>
            </a:pPr>
            <a:r>
              <a:rPr lang="en-US" dirty="0"/>
              <a:t>for (</a:t>
            </a:r>
            <a:r>
              <a:rPr lang="en-US" dirty="0" err="1"/>
              <a:t>i</a:t>
            </a:r>
            <a:r>
              <a:rPr lang="en-US" dirty="0"/>
              <a:t>=0;i&lt;=m-1;i++) {</a:t>
            </a:r>
          </a:p>
          <a:p>
            <a:pPr>
              <a:spcBef>
                <a:spcPts val="1000"/>
              </a:spcBef>
            </a:pPr>
            <a:r>
              <a:rPr lang="en-US" dirty="0"/>
              <a:t>            for (j=0;j&lt;=n-1;j++) {</a:t>
            </a:r>
          </a:p>
          <a:p>
            <a:pPr>
              <a:spcBef>
                <a:spcPts val="1000"/>
              </a:spcBef>
            </a:pPr>
            <a:r>
              <a:rPr lang="en-US" dirty="0"/>
              <a:t>                if(</a:t>
            </a:r>
            <a:r>
              <a:rPr lang="en-US" dirty="0" err="1"/>
              <a:t>i</a:t>
            </a:r>
            <a:r>
              <a:rPr lang="en-US" dirty="0"/>
              <a:t>==j)</a:t>
            </a:r>
          </a:p>
          <a:p>
            <a:pPr>
              <a:spcBef>
                <a:spcPts val="1000"/>
              </a:spcBef>
            </a:pPr>
            <a:r>
              <a:rPr lang="en-US" dirty="0"/>
              <a:t>                sum=</a:t>
            </a:r>
            <a:r>
              <a:rPr lang="en-US" dirty="0" err="1"/>
              <a:t>sum+a</a:t>
            </a:r>
            <a:r>
              <a:rPr lang="en-US" dirty="0"/>
              <a:t>[</a:t>
            </a:r>
            <a:r>
              <a:rPr lang="en-US" dirty="0" err="1"/>
              <a:t>i</a:t>
            </a:r>
            <a:r>
              <a:rPr lang="en-US" dirty="0"/>
              <a:t>][j];</a:t>
            </a:r>
          </a:p>
          <a:p>
            <a:pPr>
              <a:spcBef>
                <a:spcPts val="1000"/>
              </a:spcBef>
            </a:pPr>
            <a:r>
              <a:rPr lang="en-US" dirty="0"/>
              <a:t>}  }</a:t>
            </a:r>
          </a:p>
          <a:p>
            <a:pPr>
              <a:spcBef>
                <a:spcPts val="1000"/>
              </a:spcBef>
            </a:pPr>
            <a:r>
              <a:rPr lang="en-US" dirty="0" err="1"/>
              <a:t>System.out.println</a:t>
            </a:r>
            <a:r>
              <a:rPr lang="en-US" dirty="0"/>
              <a:t>("Sum= "+sum);</a:t>
            </a:r>
          </a:p>
          <a:p>
            <a:pPr>
              <a:spcBef>
                <a:spcPts val="1000"/>
              </a:spcBef>
            </a:pPr>
            <a:r>
              <a:rPr lang="en-US" dirty="0"/>
              <a:t>}  }</a:t>
            </a:r>
          </a:p>
        </p:txBody>
      </p:sp>
      <p:pic>
        <p:nvPicPr>
          <p:cNvPr id="8" name="Picture 7"/>
          <p:cNvPicPr>
            <a:picLocks noChangeAspect="1"/>
          </p:cNvPicPr>
          <p:nvPr/>
        </p:nvPicPr>
        <p:blipFill>
          <a:blip r:embed="rId2"/>
          <a:stretch>
            <a:fillRect/>
          </a:stretch>
        </p:blipFill>
        <p:spPr>
          <a:xfrm>
            <a:off x="7714211" y="3599362"/>
            <a:ext cx="4380807" cy="3125633"/>
          </a:xfrm>
          <a:prstGeom prst="rect">
            <a:avLst/>
          </a:prstGeom>
        </p:spPr>
      </p:pic>
    </p:spTree>
    <p:extLst>
      <p:ext uri="{BB962C8B-B14F-4D97-AF65-F5344CB8AC3E}">
        <p14:creationId xmlns:p14="http://schemas.microsoft.com/office/powerpoint/2010/main" val="933979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Programming Practice Questions</a:t>
            </a:r>
            <a:endParaRPr lang="en-IN" dirty="0"/>
          </a:p>
        </p:txBody>
      </p:sp>
      <p:sp>
        <p:nvSpPr>
          <p:cNvPr id="3" name="TextBox 2"/>
          <p:cNvSpPr txBox="1"/>
          <p:nvPr/>
        </p:nvSpPr>
        <p:spPr>
          <a:xfrm>
            <a:off x="251012" y="887506"/>
            <a:ext cx="11636189" cy="4293483"/>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dirty="0"/>
              <a:t>WAP to accept a number and display its equivalent ASCII character using type casting.</a:t>
            </a:r>
          </a:p>
          <a:p>
            <a:pPr marL="342900" indent="-342900">
              <a:spcBef>
                <a:spcPts val="1000"/>
              </a:spcBef>
              <a:buClr>
                <a:schemeClr val="bg2">
                  <a:lumMod val="40000"/>
                  <a:lumOff val="60000"/>
                </a:schemeClr>
              </a:buClr>
              <a:buSzPct val="80000"/>
              <a:buFont typeface="Wingdings 3" charset="2"/>
              <a:buChar char=""/>
            </a:pPr>
            <a:r>
              <a:rPr lang="en-US" dirty="0"/>
              <a:t>WAP to find largest of three numbers accepted from the user through command line using ternary operator.</a:t>
            </a:r>
          </a:p>
          <a:p>
            <a:pPr marL="342900" indent="-342900">
              <a:spcBef>
                <a:spcPts val="1000"/>
              </a:spcBef>
              <a:buClr>
                <a:schemeClr val="bg2">
                  <a:lumMod val="40000"/>
                  <a:lumOff val="60000"/>
                </a:schemeClr>
              </a:buClr>
              <a:buSzPct val="80000"/>
              <a:buFont typeface="Wingdings 3" charset="2"/>
              <a:buChar char=""/>
            </a:pPr>
            <a:r>
              <a:rPr lang="en-US" dirty="0"/>
              <a:t>WAP to display first n odd numbers</a:t>
            </a:r>
          </a:p>
          <a:p>
            <a:pPr marL="342900" indent="-342900">
              <a:spcBef>
                <a:spcPts val="1000"/>
              </a:spcBef>
              <a:buClr>
                <a:schemeClr val="bg2">
                  <a:lumMod val="40000"/>
                  <a:lumOff val="60000"/>
                </a:schemeClr>
              </a:buClr>
              <a:buSzPct val="80000"/>
              <a:buFont typeface="Wingdings 3" charset="2"/>
              <a:buChar char=""/>
            </a:pPr>
            <a:r>
              <a:rPr lang="en-US" dirty="0"/>
              <a:t>WAP to calculate and display sum of square of first n natural numbers.</a:t>
            </a:r>
          </a:p>
          <a:p>
            <a:pPr marL="342900" indent="-342900">
              <a:spcBef>
                <a:spcPts val="1000"/>
              </a:spcBef>
              <a:buClr>
                <a:schemeClr val="bg2">
                  <a:lumMod val="40000"/>
                  <a:lumOff val="60000"/>
                </a:schemeClr>
              </a:buClr>
              <a:buSzPct val="80000"/>
              <a:buFont typeface="Wingdings 3" charset="2"/>
              <a:buChar char=""/>
            </a:pPr>
            <a:r>
              <a:rPr lang="en-US" dirty="0"/>
              <a:t>WAP to display first n elements of Fibonacci series.</a:t>
            </a:r>
          </a:p>
          <a:p>
            <a:pPr marL="342900" indent="-342900">
              <a:spcBef>
                <a:spcPts val="1000"/>
              </a:spcBef>
              <a:buClr>
                <a:schemeClr val="bg2">
                  <a:lumMod val="40000"/>
                  <a:lumOff val="60000"/>
                </a:schemeClr>
              </a:buClr>
              <a:buSzPct val="80000"/>
              <a:buFont typeface="Wingdings 3" charset="2"/>
              <a:buChar char=""/>
            </a:pPr>
            <a:r>
              <a:rPr lang="en-US" dirty="0"/>
              <a:t>WAP to calculate value of following series – 1 + 1/2 + 1/3 + 1/4 +….+ 1/n</a:t>
            </a:r>
          </a:p>
          <a:p>
            <a:pPr marL="342900" indent="-342900">
              <a:spcBef>
                <a:spcPts val="1000"/>
              </a:spcBef>
              <a:buClr>
                <a:schemeClr val="bg2">
                  <a:lumMod val="40000"/>
                  <a:lumOff val="60000"/>
                </a:schemeClr>
              </a:buClr>
              <a:buSzPct val="80000"/>
              <a:buFont typeface="Wingdings 3" charset="2"/>
              <a:buChar char=""/>
            </a:pPr>
            <a:r>
              <a:rPr lang="en-US" dirty="0"/>
              <a:t>WAP to calculate value of following series – 1 + 1/2! + 1/3! + 1/4! +….+1/n!</a:t>
            </a:r>
          </a:p>
          <a:p>
            <a:pPr marL="342900" indent="-342900">
              <a:spcBef>
                <a:spcPts val="1000"/>
              </a:spcBef>
              <a:buClr>
                <a:schemeClr val="bg2">
                  <a:lumMod val="40000"/>
                  <a:lumOff val="60000"/>
                </a:schemeClr>
              </a:buClr>
              <a:buSzPct val="80000"/>
              <a:buFont typeface="Wingdings 3" charset="2"/>
              <a:buChar char=""/>
            </a:pPr>
            <a:r>
              <a:rPr lang="en-US" dirty="0"/>
              <a:t>WAP to calculate and display value of s for t=1,5,10,15,20,….,100. Formula : s = s</a:t>
            </a:r>
            <a:r>
              <a:rPr lang="en-US" baseline="-25000" dirty="0"/>
              <a:t>0 </a:t>
            </a:r>
            <a:r>
              <a:rPr lang="en-US" dirty="0"/>
              <a:t>+ v</a:t>
            </a:r>
            <a:r>
              <a:rPr lang="en-US" baseline="-25000" dirty="0"/>
              <a:t>0 </a:t>
            </a:r>
            <a:r>
              <a:rPr lang="en-US" dirty="0"/>
              <a:t>+ ½ a t</a:t>
            </a:r>
            <a:r>
              <a:rPr lang="en-US" baseline="30000" dirty="0"/>
              <a:t>2</a:t>
            </a:r>
          </a:p>
          <a:p>
            <a:pPr marL="342900" indent="-342900">
              <a:spcBef>
                <a:spcPts val="1000"/>
              </a:spcBef>
              <a:buClr>
                <a:schemeClr val="bg2">
                  <a:lumMod val="40000"/>
                  <a:lumOff val="60000"/>
                </a:schemeClr>
              </a:buClr>
              <a:buSzPct val="80000"/>
              <a:buFont typeface="Wingdings 3" charset="2"/>
              <a:buChar char=""/>
            </a:pPr>
            <a:r>
              <a:rPr lang="en-US" dirty="0"/>
              <a:t>WAP to display following patterns</a:t>
            </a:r>
          </a:p>
          <a:p>
            <a:pPr>
              <a:spcBef>
                <a:spcPts val="1000"/>
              </a:spcBef>
              <a:buClr>
                <a:schemeClr val="bg2">
                  <a:lumMod val="40000"/>
                  <a:lumOff val="60000"/>
                </a:schemeClr>
              </a:buClr>
              <a:buSzPct val="80000"/>
            </a:pPr>
            <a:endParaRPr lang="en-US" dirty="0"/>
          </a:p>
        </p:txBody>
      </p:sp>
      <p:pic>
        <p:nvPicPr>
          <p:cNvPr id="5" name="Picture 4"/>
          <p:cNvPicPr>
            <a:picLocks noChangeAspect="1"/>
          </p:cNvPicPr>
          <p:nvPr/>
        </p:nvPicPr>
        <p:blipFill>
          <a:blip r:embed="rId2"/>
          <a:stretch>
            <a:fillRect/>
          </a:stretch>
        </p:blipFill>
        <p:spPr>
          <a:xfrm>
            <a:off x="131878" y="4837315"/>
            <a:ext cx="1171575" cy="1905000"/>
          </a:xfrm>
          <a:prstGeom prst="rect">
            <a:avLst/>
          </a:prstGeom>
        </p:spPr>
      </p:pic>
      <p:pic>
        <p:nvPicPr>
          <p:cNvPr id="7" name="Picture 6"/>
          <p:cNvPicPr>
            <a:picLocks noChangeAspect="1"/>
          </p:cNvPicPr>
          <p:nvPr/>
        </p:nvPicPr>
        <p:blipFill>
          <a:blip r:embed="rId3"/>
          <a:stretch>
            <a:fillRect/>
          </a:stretch>
        </p:blipFill>
        <p:spPr>
          <a:xfrm>
            <a:off x="1557338" y="4837315"/>
            <a:ext cx="1111048" cy="1915807"/>
          </a:xfrm>
          <a:prstGeom prst="rect">
            <a:avLst/>
          </a:prstGeom>
        </p:spPr>
      </p:pic>
      <p:pic>
        <p:nvPicPr>
          <p:cNvPr id="8" name="Picture 7"/>
          <p:cNvPicPr>
            <a:picLocks noChangeAspect="1"/>
          </p:cNvPicPr>
          <p:nvPr/>
        </p:nvPicPr>
        <p:blipFill>
          <a:blip r:embed="rId4"/>
          <a:stretch>
            <a:fillRect/>
          </a:stretch>
        </p:blipFill>
        <p:spPr>
          <a:xfrm>
            <a:off x="2922272" y="4837315"/>
            <a:ext cx="1496786" cy="1905000"/>
          </a:xfrm>
          <a:prstGeom prst="rect">
            <a:avLst/>
          </a:prstGeom>
        </p:spPr>
      </p:pic>
      <p:pic>
        <p:nvPicPr>
          <p:cNvPr id="9" name="Picture 8"/>
          <p:cNvPicPr>
            <a:picLocks noChangeAspect="1"/>
          </p:cNvPicPr>
          <p:nvPr/>
        </p:nvPicPr>
        <p:blipFill>
          <a:blip r:embed="rId5"/>
          <a:stretch>
            <a:fillRect/>
          </a:stretch>
        </p:blipFill>
        <p:spPr>
          <a:xfrm>
            <a:off x="4609829" y="4837314"/>
            <a:ext cx="2402050" cy="1915807"/>
          </a:xfrm>
          <a:prstGeom prst="rect">
            <a:avLst/>
          </a:prstGeom>
        </p:spPr>
      </p:pic>
      <p:pic>
        <p:nvPicPr>
          <p:cNvPr id="10" name="Picture 9"/>
          <p:cNvPicPr>
            <a:picLocks noChangeAspect="1"/>
          </p:cNvPicPr>
          <p:nvPr/>
        </p:nvPicPr>
        <p:blipFill>
          <a:blip r:embed="rId6"/>
          <a:stretch>
            <a:fillRect/>
          </a:stretch>
        </p:blipFill>
        <p:spPr>
          <a:xfrm>
            <a:off x="7192115" y="4837313"/>
            <a:ext cx="1672168" cy="1905001"/>
          </a:xfrm>
          <a:prstGeom prst="rect">
            <a:avLst/>
          </a:prstGeom>
        </p:spPr>
      </p:pic>
      <p:pic>
        <p:nvPicPr>
          <p:cNvPr id="11" name="Picture 10"/>
          <p:cNvPicPr>
            <a:picLocks noChangeAspect="1"/>
          </p:cNvPicPr>
          <p:nvPr/>
        </p:nvPicPr>
        <p:blipFill>
          <a:blip r:embed="rId7"/>
          <a:stretch>
            <a:fillRect/>
          </a:stretch>
        </p:blipFill>
        <p:spPr>
          <a:xfrm>
            <a:off x="9079547" y="4837313"/>
            <a:ext cx="1059883" cy="1890389"/>
          </a:xfrm>
          <a:prstGeom prst="rect">
            <a:avLst/>
          </a:prstGeom>
        </p:spPr>
      </p:pic>
      <p:pic>
        <p:nvPicPr>
          <p:cNvPr id="12" name="Picture 11"/>
          <p:cNvPicPr>
            <a:picLocks noChangeAspect="1"/>
          </p:cNvPicPr>
          <p:nvPr/>
        </p:nvPicPr>
        <p:blipFill>
          <a:blip r:embed="rId8"/>
          <a:stretch>
            <a:fillRect/>
          </a:stretch>
        </p:blipFill>
        <p:spPr>
          <a:xfrm>
            <a:off x="10375844" y="4837313"/>
            <a:ext cx="1570758" cy="1890389"/>
          </a:xfrm>
          <a:prstGeom prst="rect">
            <a:avLst/>
          </a:prstGeom>
        </p:spPr>
      </p:pic>
    </p:spTree>
    <p:extLst>
      <p:ext uri="{BB962C8B-B14F-4D97-AF65-F5344CB8AC3E}">
        <p14:creationId xmlns:p14="http://schemas.microsoft.com/office/powerpoint/2010/main" val="197056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Programming Practice Questions</a:t>
            </a:r>
            <a:endParaRPr lang="en-IN" dirty="0"/>
          </a:p>
        </p:txBody>
      </p:sp>
      <p:sp>
        <p:nvSpPr>
          <p:cNvPr id="3" name="TextBox 2"/>
          <p:cNvSpPr txBox="1"/>
          <p:nvPr/>
        </p:nvSpPr>
        <p:spPr>
          <a:xfrm>
            <a:off x="251012" y="887506"/>
            <a:ext cx="11636189" cy="5786199"/>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dirty="0"/>
              <a:t>WAP to count number of digits in a user entered number using while loop.</a:t>
            </a:r>
          </a:p>
          <a:p>
            <a:pPr marL="342900" indent="-342900">
              <a:spcBef>
                <a:spcPts val="1000"/>
              </a:spcBef>
              <a:buClr>
                <a:schemeClr val="bg2">
                  <a:lumMod val="40000"/>
                  <a:lumOff val="60000"/>
                </a:schemeClr>
              </a:buClr>
              <a:buSzPct val="80000"/>
              <a:buFont typeface="Wingdings 3" charset="2"/>
              <a:buChar char=""/>
            </a:pPr>
            <a:r>
              <a:rPr lang="en-US" dirty="0"/>
              <a:t>WAP to display a user entered number as a sequence of individual digits using while loop. </a:t>
            </a:r>
            <a:r>
              <a:rPr lang="en-US" dirty="0" err="1"/>
              <a:t>Eg</a:t>
            </a:r>
            <a:r>
              <a:rPr lang="en-US" dirty="0"/>
              <a:t> : 1691 should be displayed as 1  6  9  1 </a:t>
            </a:r>
          </a:p>
          <a:p>
            <a:pPr marL="342900" indent="-342900">
              <a:spcBef>
                <a:spcPts val="1000"/>
              </a:spcBef>
              <a:buClr>
                <a:schemeClr val="bg2">
                  <a:lumMod val="40000"/>
                  <a:lumOff val="60000"/>
                </a:schemeClr>
              </a:buClr>
              <a:buSzPct val="80000"/>
              <a:buFont typeface="Wingdings 3" charset="2"/>
              <a:buChar char=""/>
            </a:pPr>
            <a:r>
              <a:rPr lang="en-US" dirty="0"/>
              <a:t>WAP to check if a user entered number is divisible by 3 and 5 or not.</a:t>
            </a:r>
          </a:p>
          <a:p>
            <a:pPr marL="342900" indent="-342900">
              <a:spcBef>
                <a:spcPts val="1000"/>
              </a:spcBef>
              <a:buClr>
                <a:schemeClr val="bg2">
                  <a:lumMod val="40000"/>
                  <a:lumOff val="60000"/>
                </a:schemeClr>
              </a:buClr>
              <a:buSzPct val="80000"/>
              <a:buFont typeface="Wingdings 3" charset="2"/>
              <a:buChar char=""/>
            </a:pPr>
            <a:r>
              <a:rPr lang="en-US" dirty="0"/>
              <a:t>WAP to check if the entered number is Armstrong number or not.</a:t>
            </a:r>
          </a:p>
          <a:p>
            <a:pPr marL="342900" indent="-342900">
              <a:spcBef>
                <a:spcPts val="1000"/>
              </a:spcBef>
              <a:buClr>
                <a:schemeClr val="bg2">
                  <a:lumMod val="40000"/>
                  <a:lumOff val="60000"/>
                </a:schemeClr>
              </a:buClr>
              <a:buSzPct val="80000"/>
              <a:buFont typeface="Wingdings 3" charset="2"/>
              <a:buChar char=""/>
            </a:pPr>
            <a:r>
              <a:rPr lang="en-US" dirty="0"/>
              <a:t>WAP to display the class according to the marks scored by student using if else if. The marks scored is taken input from the user and the class is displayed based on the range given below</a:t>
            </a:r>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r>
              <a:rPr lang="en-US" dirty="0"/>
              <a:t>WAP to display a user digit number in words using switch case. </a:t>
            </a:r>
            <a:r>
              <a:rPr lang="en-US" dirty="0" err="1"/>
              <a:t>Eg</a:t>
            </a:r>
            <a:r>
              <a:rPr lang="en-US" dirty="0"/>
              <a:t> : </a:t>
            </a:r>
            <a:r>
              <a:rPr lang="en-US" dirty="0" err="1"/>
              <a:t>i</a:t>
            </a:r>
            <a:r>
              <a:rPr lang="en-US" dirty="0"/>
              <a:t>/p : 123    o/p : One Two Three</a:t>
            </a:r>
          </a:p>
          <a:p>
            <a:pPr marL="342900" indent="-342900">
              <a:spcBef>
                <a:spcPts val="1000"/>
              </a:spcBef>
              <a:buClr>
                <a:schemeClr val="bg2">
                  <a:lumMod val="40000"/>
                  <a:lumOff val="60000"/>
                </a:schemeClr>
              </a:buClr>
              <a:buSzPct val="80000"/>
              <a:buFont typeface="Wingdings 3" charset="2"/>
              <a:buChar char=""/>
            </a:pPr>
            <a:r>
              <a:rPr lang="en-US" dirty="0"/>
              <a:t>WAP to find GCD and LCM of user entered two numbers.</a:t>
            </a:r>
          </a:p>
          <a:p>
            <a:pPr marL="342900" indent="-342900">
              <a:spcBef>
                <a:spcPts val="1000"/>
              </a:spcBef>
              <a:buClr>
                <a:schemeClr val="bg2">
                  <a:lumMod val="40000"/>
                  <a:lumOff val="60000"/>
                </a:schemeClr>
              </a:buClr>
              <a:buSzPct val="80000"/>
              <a:buFont typeface="Wingdings 3" charset="2"/>
              <a:buChar char=""/>
            </a:pPr>
            <a:r>
              <a:rPr lang="en-US" dirty="0"/>
              <a:t>WAP to find largest element from the array.</a:t>
            </a:r>
          </a:p>
        </p:txBody>
      </p:sp>
      <p:graphicFrame>
        <p:nvGraphicFramePr>
          <p:cNvPr id="4" name="Table 3"/>
          <p:cNvGraphicFramePr>
            <a:graphicFrameLocks noGrp="1"/>
          </p:cNvGraphicFramePr>
          <p:nvPr/>
        </p:nvGraphicFramePr>
        <p:xfrm>
          <a:off x="3998422" y="3488304"/>
          <a:ext cx="2700851" cy="1924800"/>
        </p:xfrm>
        <a:graphic>
          <a:graphicData uri="http://schemas.openxmlformats.org/drawingml/2006/table">
            <a:tbl>
              <a:tblPr firstRow="1" bandRow="1">
                <a:tableStyleId>{5940675A-B579-460E-94D1-54222C63F5DA}</a:tableStyleId>
              </a:tblPr>
              <a:tblGrid>
                <a:gridCol w="1346662">
                  <a:extLst>
                    <a:ext uri="{9D8B030D-6E8A-4147-A177-3AD203B41FA5}">
                      <a16:colId xmlns:a16="http://schemas.microsoft.com/office/drawing/2014/main" val="3372154765"/>
                    </a:ext>
                  </a:extLst>
                </a:gridCol>
                <a:gridCol w="1354189">
                  <a:extLst>
                    <a:ext uri="{9D8B030D-6E8A-4147-A177-3AD203B41FA5}">
                      <a16:colId xmlns:a16="http://schemas.microsoft.com/office/drawing/2014/main" val="1196097315"/>
                    </a:ext>
                  </a:extLst>
                </a:gridCol>
              </a:tblGrid>
              <a:tr h="324000">
                <a:tc>
                  <a:txBody>
                    <a:bodyPr/>
                    <a:lstStyle/>
                    <a:p>
                      <a:pPr algn="ctr"/>
                      <a:r>
                        <a:rPr lang="en-IN" sz="1400" b="1" dirty="0"/>
                        <a:t>Marks</a:t>
                      </a:r>
                    </a:p>
                  </a:txBody>
                  <a:tcPr anchor="ctr">
                    <a:solidFill>
                      <a:schemeClr val="bg1">
                        <a:lumMod val="50000"/>
                        <a:lumOff val="50000"/>
                      </a:schemeClr>
                    </a:solidFill>
                  </a:tcPr>
                </a:tc>
                <a:tc>
                  <a:txBody>
                    <a:bodyPr/>
                    <a:lstStyle/>
                    <a:p>
                      <a:pPr algn="ctr"/>
                      <a:r>
                        <a:rPr lang="en-IN" sz="1400" b="1" dirty="0"/>
                        <a:t>Class</a:t>
                      </a:r>
                    </a:p>
                  </a:txBody>
                  <a:tcPr anchor="ctr">
                    <a:solidFill>
                      <a:schemeClr val="bg1">
                        <a:lumMod val="50000"/>
                        <a:lumOff val="50000"/>
                      </a:schemeClr>
                    </a:solidFill>
                  </a:tcPr>
                </a:tc>
                <a:extLst>
                  <a:ext uri="{0D108BD9-81ED-4DB2-BD59-A6C34878D82A}">
                    <a16:rowId xmlns:a16="http://schemas.microsoft.com/office/drawing/2014/main" val="3514163809"/>
                  </a:ext>
                </a:extLst>
              </a:tr>
              <a:tr h="288000">
                <a:tc>
                  <a:txBody>
                    <a:bodyPr/>
                    <a:lstStyle/>
                    <a:p>
                      <a:pPr algn="ctr"/>
                      <a:r>
                        <a:rPr lang="en-IN" sz="1400" dirty="0"/>
                        <a:t>70-100</a:t>
                      </a:r>
                    </a:p>
                  </a:txBody>
                  <a:tcPr anchor="ctr"/>
                </a:tc>
                <a:tc>
                  <a:txBody>
                    <a:bodyPr/>
                    <a:lstStyle/>
                    <a:p>
                      <a:pPr algn="ctr"/>
                      <a:r>
                        <a:rPr lang="en-IN" sz="1400" dirty="0"/>
                        <a:t>Distinction</a:t>
                      </a:r>
                    </a:p>
                  </a:txBody>
                  <a:tcPr anchor="ctr"/>
                </a:tc>
                <a:extLst>
                  <a:ext uri="{0D108BD9-81ED-4DB2-BD59-A6C34878D82A}">
                    <a16:rowId xmlns:a16="http://schemas.microsoft.com/office/drawing/2014/main" val="3738319562"/>
                  </a:ext>
                </a:extLst>
              </a:tr>
              <a:tr h="324000">
                <a:tc>
                  <a:txBody>
                    <a:bodyPr/>
                    <a:lstStyle/>
                    <a:p>
                      <a:pPr algn="ctr"/>
                      <a:r>
                        <a:rPr lang="en-IN" sz="1400" dirty="0"/>
                        <a:t>60-69</a:t>
                      </a:r>
                    </a:p>
                  </a:txBody>
                  <a:tcPr anchor="ctr"/>
                </a:tc>
                <a:tc>
                  <a:txBody>
                    <a:bodyPr/>
                    <a:lstStyle/>
                    <a:p>
                      <a:pPr algn="ctr"/>
                      <a:r>
                        <a:rPr lang="en-IN" sz="1400" dirty="0"/>
                        <a:t>First</a:t>
                      </a:r>
                    </a:p>
                  </a:txBody>
                  <a:tcPr anchor="ctr"/>
                </a:tc>
                <a:extLst>
                  <a:ext uri="{0D108BD9-81ED-4DB2-BD59-A6C34878D82A}">
                    <a16:rowId xmlns:a16="http://schemas.microsoft.com/office/drawing/2014/main" val="2522136737"/>
                  </a:ext>
                </a:extLst>
              </a:tr>
              <a:tr h="324000">
                <a:tc>
                  <a:txBody>
                    <a:bodyPr/>
                    <a:lstStyle/>
                    <a:p>
                      <a:pPr algn="ctr"/>
                      <a:r>
                        <a:rPr lang="en-IN" sz="1400" dirty="0"/>
                        <a:t>50-59</a:t>
                      </a:r>
                    </a:p>
                  </a:txBody>
                  <a:tcPr anchor="ctr"/>
                </a:tc>
                <a:tc>
                  <a:txBody>
                    <a:bodyPr/>
                    <a:lstStyle/>
                    <a:p>
                      <a:pPr algn="ctr"/>
                      <a:r>
                        <a:rPr lang="en-IN" sz="1400" dirty="0"/>
                        <a:t>Second</a:t>
                      </a:r>
                    </a:p>
                  </a:txBody>
                  <a:tcPr anchor="ctr"/>
                </a:tc>
                <a:extLst>
                  <a:ext uri="{0D108BD9-81ED-4DB2-BD59-A6C34878D82A}">
                    <a16:rowId xmlns:a16="http://schemas.microsoft.com/office/drawing/2014/main" val="839120990"/>
                  </a:ext>
                </a:extLst>
              </a:tr>
              <a:tr h="324000">
                <a:tc>
                  <a:txBody>
                    <a:bodyPr/>
                    <a:lstStyle/>
                    <a:p>
                      <a:pPr algn="ctr"/>
                      <a:r>
                        <a:rPr lang="en-IN" sz="1400" dirty="0"/>
                        <a:t>40-49</a:t>
                      </a:r>
                    </a:p>
                  </a:txBody>
                  <a:tcPr anchor="ctr"/>
                </a:tc>
                <a:tc>
                  <a:txBody>
                    <a:bodyPr/>
                    <a:lstStyle/>
                    <a:p>
                      <a:pPr algn="ctr"/>
                      <a:r>
                        <a:rPr lang="en-IN" sz="1400" dirty="0"/>
                        <a:t>Pass</a:t>
                      </a:r>
                    </a:p>
                  </a:txBody>
                  <a:tcPr anchor="ctr"/>
                </a:tc>
                <a:extLst>
                  <a:ext uri="{0D108BD9-81ED-4DB2-BD59-A6C34878D82A}">
                    <a16:rowId xmlns:a16="http://schemas.microsoft.com/office/drawing/2014/main" val="2040686155"/>
                  </a:ext>
                </a:extLst>
              </a:tr>
              <a:tr h="324000">
                <a:tc>
                  <a:txBody>
                    <a:bodyPr/>
                    <a:lstStyle/>
                    <a:p>
                      <a:pPr algn="ctr"/>
                      <a:r>
                        <a:rPr lang="en-IN" sz="1400" dirty="0"/>
                        <a:t>0-39</a:t>
                      </a:r>
                    </a:p>
                  </a:txBody>
                  <a:tcPr anchor="ctr"/>
                </a:tc>
                <a:tc>
                  <a:txBody>
                    <a:bodyPr/>
                    <a:lstStyle/>
                    <a:p>
                      <a:pPr algn="ctr"/>
                      <a:r>
                        <a:rPr lang="en-IN" sz="1400" dirty="0"/>
                        <a:t>Fail</a:t>
                      </a:r>
                    </a:p>
                  </a:txBody>
                  <a:tcPr anchor="ctr"/>
                </a:tc>
                <a:extLst>
                  <a:ext uri="{0D108BD9-81ED-4DB2-BD59-A6C34878D82A}">
                    <a16:rowId xmlns:a16="http://schemas.microsoft.com/office/drawing/2014/main" val="2793137224"/>
                  </a:ext>
                </a:extLst>
              </a:tr>
            </a:tbl>
          </a:graphicData>
        </a:graphic>
      </p:graphicFrame>
    </p:spTree>
    <p:extLst>
      <p:ext uri="{BB962C8B-B14F-4D97-AF65-F5344CB8AC3E}">
        <p14:creationId xmlns:p14="http://schemas.microsoft.com/office/powerpoint/2010/main" val="871245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Programming Practice Questions</a:t>
            </a:r>
            <a:endParaRPr lang="en-IN" dirty="0"/>
          </a:p>
        </p:txBody>
      </p:sp>
      <p:sp>
        <p:nvSpPr>
          <p:cNvPr id="3" name="TextBox 2"/>
          <p:cNvSpPr txBox="1"/>
          <p:nvPr/>
        </p:nvSpPr>
        <p:spPr>
          <a:xfrm>
            <a:off x="251011" y="887506"/>
            <a:ext cx="11636189" cy="5232202"/>
          </a:xfrm>
          <a:prstGeom prst="rect">
            <a:avLst/>
          </a:prstGeom>
          <a:noFill/>
        </p:spPr>
        <p:txBody>
          <a:bodyPr wrap="square" rtlCol="0">
            <a:spAutoFit/>
          </a:bodyPr>
          <a:lstStyle/>
          <a:p>
            <a:pPr marL="342900" indent="-342900">
              <a:spcBef>
                <a:spcPts val="1000"/>
              </a:spcBef>
              <a:buClr>
                <a:schemeClr val="bg2">
                  <a:lumMod val="40000"/>
                  <a:lumOff val="60000"/>
                </a:schemeClr>
              </a:buClr>
              <a:buSzPct val="80000"/>
              <a:buFont typeface="Wingdings 3" charset="2"/>
              <a:buChar char=""/>
            </a:pPr>
            <a:r>
              <a:rPr lang="en-US" dirty="0"/>
              <a:t>WAP to display average of n integers stored in an array</a:t>
            </a:r>
          </a:p>
          <a:p>
            <a:pPr marL="342900" indent="-342900">
              <a:spcBef>
                <a:spcPts val="1000"/>
              </a:spcBef>
              <a:buClr>
                <a:schemeClr val="bg2">
                  <a:lumMod val="40000"/>
                  <a:lumOff val="60000"/>
                </a:schemeClr>
              </a:buClr>
              <a:buSzPct val="80000"/>
              <a:buFont typeface="Wingdings 3" charset="2"/>
              <a:buChar char=""/>
            </a:pPr>
            <a:r>
              <a:rPr lang="en-US" dirty="0"/>
              <a:t>WAP to search an element in an array and if found display the index.</a:t>
            </a:r>
          </a:p>
          <a:p>
            <a:pPr marL="342900" indent="-342900">
              <a:spcBef>
                <a:spcPts val="1000"/>
              </a:spcBef>
              <a:buClr>
                <a:schemeClr val="bg2">
                  <a:lumMod val="40000"/>
                  <a:lumOff val="60000"/>
                </a:schemeClr>
              </a:buClr>
              <a:buSzPct val="80000"/>
              <a:buFont typeface="Wingdings 3" charset="2"/>
              <a:buChar char=""/>
            </a:pPr>
            <a:r>
              <a:rPr lang="en-US" dirty="0"/>
              <a:t>WAP to sort an array.</a:t>
            </a:r>
          </a:p>
          <a:p>
            <a:pPr marL="342900" indent="-342900">
              <a:spcBef>
                <a:spcPts val="1000"/>
              </a:spcBef>
              <a:buClr>
                <a:schemeClr val="bg2">
                  <a:lumMod val="40000"/>
                  <a:lumOff val="60000"/>
                </a:schemeClr>
              </a:buClr>
              <a:buSzPct val="80000"/>
              <a:buFont typeface="Wingdings 3" charset="2"/>
              <a:buChar char=""/>
            </a:pPr>
            <a:r>
              <a:rPr lang="en-US" dirty="0"/>
              <a:t>WAP to add two matrices of size m x n</a:t>
            </a:r>
          </a:p>
          <a:p>
            <a:pPr marL="342900" indent="-342900">
              <a:spcBef>
                <a:spcPts val="1000"/>
              </a:spcBef>
              <a:buClr>
                <a:schemeClr val="bg2">
                  <a:lumMod val="40000"/>
                  <a:lumOff val="60000"/>
                </a:schemeClr>
              </a:buClr>
              <a:buSzPct val="80000"/>
              <a:buFont typeface="Wingdings 3" charset="2"/>
              <a:buChar char=""/>
            </a:pPr>
            <a:r>
              <a:rPr lang="en-US" dirty="0"/>
              <a:t>WAP to find transpose of a matrix of size m x n</a:t>
            </a:r>
          </a:p>
          <a:p>
            <a:pPr marL="342900" indent="-342900">
              <a:spcBef>
                <a:spcPts val="1000"/>
              </a:spcBef>
              <a:buClr>
                <a:schemeClr val="bg2">
                  <a:lumMod val="40000"/>
                  <a:lumOff val="60000"/>
                </a:schemeClr>
              </a:buClr>
              <a:buSzPct val="80000"/>
              <a:buFont typeface="Wingdings 3" charset="2"/>
              <a:buChar char=""/>
            </a:pPr>
            <a:r>
              <a:rPr lang="en-US" dirty="0"/>
              <a:t>The annual examination results of 5 students are tabulated as follows</a:t>
            </a:r>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marL="342900" indent="-342900">
              <a:spcBef>
                <a:spcPts val="1000"/>
              </a:spcBef>
              <a:buClr>
                <a:schemeClr val="bg2">
                  <a:lumMod val="40000"/>
                  <a:lumOff val="60000"/>
                </a:schemeClr>
              </a:buClr>
              <a:buSzPct val="80000"/>
              <a:buFont typeface="Wingdings 3" charset="2"/>
              <a:buChar char=""/>
            </a:pPr>
            <a:endParaRPr lang="en-US" dirty="0"/>
          </a:p>
          <a:p>
            <a:pPr>
              <a:spcBef>
                <a:spcPts val="1000"/>
              </a:spcBef>
              <a:buClr>
                <a:schemeClr val="bg2">
                  <a:lumMod val="40000"/>
                  <a:lumOff val="60000"/>
                </a:schemeClr>
              </a:buClr>
              <a:buSzPct val="80000"/>
            </a:pPr>
            <a:r>
              <a:rPr lang="en-US" dirty="0"/>
              <a:t>WAP to read the data and determine the following</a:t>
            </a:r>
          </a:p>
          <a:p>
            <a:pPr marL="400050" indent="-400050">
              <a:spcBef>
                <a:spcPts val="1000"/>
              </a:spcBef>
              <a:buClr>
                <a:schemeClr val="bg2">
                  <a:lumMod val="40000"/>
                  <a:lumOff val="60000"/>
                </a:schemeClr>
              </a:buClr>
              <a:buSzPct val="80000"/>
              <a:buAutoNum type="romanLcParenR"/>
            </a:pPr>
            <a:r>
              <a:rPr lang="en-US" dirty="0"/>
              <a:t>Total marks obtained by each student</a:t>
            </a:r>
          </a:p>
          <a:p>
            <a:pPr marL="400050" indent="-400050">
              <a:spcBef>
                <a:spcPts val="1000"/>
              </a:spcBef>
              <a:buClr>
                <a:schemeClr val="bg2">
                  <a:lumMod val="40000"/>
                  <a:lumOff val="60000"/>
                </a:schemeClr>
              </a:buClr>
              <a:buSzPct val="80000"/>
              <a:buAutoNum type="romanLcParenR"/>
            </a:pPr>
            <a:r>
              <a:rPr lang="en-US" dirty="0"/>
              <a:t>The highest total marks and the student who obtained highest total marks.</a:t>
            </a:r>
          </a:p>
        </p:txBody>
      </p:sp>
      <p:graphicFrame>
        <p:nvGraphicFramePr>
          <p:cNvPr id="5" name="Table 4"/>
          <p:cNvGraphicFramePr>
            <a:graphicFrameLocks noGrp="1"/>
          </p:cNvGraphicFramePr>
          <p:nvPr/>
        </p:nvGraphicFramePr>
        <p:xfrm>
          <a:off x="2643447" y="3294791"/>
          <a:ext cx="5629564" cy="1645920"/>
        </p:xfrm>
        <a:graphic>
          <a:graphicData uri="http://schemas.openxmlformats.org/drawingml/2006/table">
            <a:tbl>
              <a:tblPr firstRow="1" bandRow="1">
                <a:tableStyleId>{5940675A-B579-460E-94D1-54222C63F5DA}</a:tableStyleId>
              </a:tblPr>
              <a:tblGrid>
                <a:gridCol w="1407391">
                  <a:extLst>
                    <a:ext uri="{9D8B030D-6E8A-4147-A177-3AD203B41FA5}">
                      <a16:colId xmlns:a16="http://schemas.microsoft.com/office/drawing/2014/main" val="1374522979"/>
                    </a:ext>
                  </a:extLst>
                </a:gridCol>
                <a:gridCol w="1407391">
                  <a:extLst>
                    <a:ext uri="{9D8B030D-6E8A-4147-A177-3AD203B41FA5}">
                      <a16:colId xmlns:a16="http://schemas.microsoft.com/office/drawing/2014/main" val="1140039054"/>
                    </a:ext>
                  </a:extLst>
                </a:gridCol>
                <a:gridCol w="1407391">
                  <a:extLst>
                    <a:ext uri="{9D8B030D-6E8A-4147-A177-3AD203B41FA5}">
                      <a16:colId xmlns:a16="http://schemas.microsoft.com/office/drawing/2014/main" val="331594408"/>
                    </a:ext>
                  </a:extLst>
                </a:gridCol>
                <a:gridCol w="1407391">
                  <a:extLst>
                    <a:ext uri="{9D8B030D-6E8A-4147-A177-3AD203B41FA5}">
                      <a16:colId xmlns:a16="http://schemas.microsoft.com/office/drawing/2014/main" val="3707859100"/>
                    </a:ext>
                  </a:extLst>
                </a:gridCol>
              </a:tblGrid>
              <a:tr h="255817">
                <a:tc>
                  <a:txBody>
                    <a:bodyPr/>
                    <a:lstStyle/>
                    <a:p>
                      <a:pPr algn="ctr"/>
                      <a:r>
                        <a:rPr lang="en-IN" sz="1200" b="1" dirty="0"/>
                        <a:t>Roll No</a:t>
                      </a:r>
                    </a:p>
                  </a:txBody>
                  <a:tcPr/>
                </a:tc>
                <a:tc>
                  <a:txBody>
                    <a:bodyPr/>
                    <a:lstStyle/>
                    <a:p>
                      <a:pPr algn="ctr"/>
                      <a:r>
                        <a:rPr lang="en-IN" sz="1200" b="1" dirty="0"/>
                        <a:t>Subject 1</a:t>
                      </a:r>
                    </a:p>
                  </a:txBody>
                  <a:tcPr/>
                </a:tc>
                <a:tc>
                  <a:txBody>
                    <a:bodyPr/>
                    <a:lstStyle/>
                    <a:p>
                      <a:pPr algn="ctr"/>
                      <a:r>
                        <a:rPr lang="en-IN" sz="1200" b="1" dirty="0"/>
                        <a:t>Subject 2</a:t>
                      </a:r>
                    </a:p>
                  </a:txBody>
                  <a:tcPr/>
                </a:tc>
                <a:tc>
                  <a:txBody>
                    <a:bodyPr/>
                    <a:lstStyle/>
                    <a:p>
                      <a:pPr algn="ctr"/>
                      <a:r>
                        <a:rPr lang="en-IN" sz="1200" b="1" dirty="0"/>
                        <a:t>Subject 3</a:t>
                      </a:r>
                    </a:p>
                  </a:txBody>
                  <a:tcPr/>
                </a:tc>
                <a:extLst>
                  <a:ext uri="{0D108BD9-81ED-4DB2-BD59-A6C34878D82A}">
                    <a16:rowId xmlns:a16="http://schemas.microsoft.com/office/drawing/2014/main" val="2479347462"/>
                  </a:ext>
                </a:extLst>
              </a:tr>
              <a:tr h="255817">
                <a:tc>
                  <a:txBody>
                    <a:bodyPr/>
                    <a:lstStyle/>
                    <a:p>
                      <a:r>
                        <a:rPr lang="en-IN" sz="1200" dirty="0"/>
                        <a:t>1</a:t>
                      </a:r>
                    </a:p>
                  </a:txBody>
                  <a:tcPr/>
                </a:tc>
                <a:tc>
                  <a:txBody>
                    <a:bodyPr/>
                    <a:lstStyle/>
                    <a:p>
                      <a:endParaRPr lang="en-IN" sz="1200" dirty="0"/>
                    </a:p>
                  </a:txBody>
                  <a:tcPr/>
                </a:tc>
                <a:tc>
                  <a:txBody>
                    <a:bodyPr/>
                    <a:lstStyle/>
                    <a:p>
                      <a:endParaRPr lang="en-IN" sz="1200" dirty="0"/>
                    </a:p>
                  </a:txBody>
                  <a:tcPr/>
                </a:tc>
                <a:tc>
                  <a:txBody>
                    <a:bodyPr/>
                    <a:lstStyle/>
                    <a:p>
                      <a:endParaRPr lang="en-IN" sz="1200"/>
                    </a:p>
                  </a:txBody>
                  <a:tcPr/>
                </a:tc>
                <a:extLst>
                  <a:ext uri="{0D108BD9-81ED-4DB2-BD59-A6C34878D82A}">
                    <a16:rowId xmlns:a16="http://schemas.microsoft.com/office/drawing/2014/main" val="1204820800"/>
                  </a:ext>
                </a:extLst>
              </a:tr>
              <a:tr h="255817">
                <a:tc>
                  <a:txBody>
                    <a:bodyPr/>
                    <a:lstStyle/>
                    <a:p>
                      <a:r>
                        <a:rPr lang="en-IN" sz="1200" dirty="0"/>
                        <a:t>2</a:t>
                      </a:r>
                    </a:p>
                  </a:txBody>
                  <a:tcPr/>
                </a:tc>
                <a:tc>
                  <a:txBody>
                    <a:bodyPr/>
                    <a:lstStyle/>
                    <a:p>
                      <a:endParaRPr lang="en-IN" sz="1200"/>
                    </a:p>
                  </a:txBody>
                  <a:tcPr/>
                </a:tc>
                <a:tc>
                  <a:txBody>
                    <a:bodyPr/>
                    <a:lstStyle/>
                    <a:p>
                      <a:endParaRPr lang="en-IN" sz="1200" dirty="0"/>
                    </a:p>
                  </a:txBody>
                  <a:tcPr/>
                </a:tc>
                <a:tc>
                  <a:txBody>
                    <a:bodyPr/>
                    <a:lstStyle/>
                    <a:p>
                      <a:endParaRPr lang="en-IN" sz="1200" dirty="0"/>
                    </a:p>
                  </a:txBody>
                  <a:tcPr/>
                </a:tc>
                <a:extLst>
                  <a:ext uri="{0D108BD9-81ED-4DB2-BD59-A6C34878D82A}">
                    <a16:rowId xmlns:a16="http://schemas.microsoft.com/office/drawing/2014/main" val="4004463535"/>
                  </a:ext>
                </a:extLst>
              </a:tr>
              <a:tr h="255817">
                <a:tc>
                  <a:txBody>
                    <a:bodyPr/>
                    <a:lstStyle/>
                    <a:p>
                      <a:r>
                        <a:rPr lang="en-IN" sz="1200" dirty="0"/>
                        <a:t>3</a:t>
                      </a:r>
                    </a:p>
                  </a:txBody>
                  <a:tcPr/>
                </a:tc>
                <a:tc>
                  <a:txBody>
                    <a:bodyPr/>
                    <a:lstStyle/>
                    <a:p>
                      <a:endParaRPr lang="en-IN" sz="1200"/>
                    </a:p>
                  </a:txBody>
                  <a:tcPr/>
                </a:tc>
                <a:tc>
                  <a:txBody>
                    <a:bodyPr/>
                    <a:lstStyle/>
                    <a:p>
                      <a:endParaRPr lang="en-IN" sz="1200" dirty="0"/>
                    </a:p>
                  </a:txBody>
                  <a:tcPr/>
                </a:tc>
                <a:tc>
                  <a:txBody>
                    <a:bodyPr/>
                    <a:lstStyle/>
                    <a:p>
                      <a:endParaRPr lang="en-IN" sz="1200" dirty="0"/>
                    </a:p>
                  </a:txBody>
                  <a:tcPr/>
                </a:tc>
                <a:extLst>
                  <a:ext uri="{0D108BD9-81ED-4DB2-BD59-A6C34878D82A}">
                    <a16:rowId xmlns:a16="http://schemas.microsoft.com/office/drawing/2014/main" val="3150908334"/>
                  </a:ext>
                </a:extLst>
              </a:tr>
              <a:tr h="255817">
                <a:tc>
                  <a:txBody>
                    <a:bodyPr/>
                    <a:lstStyle/>
                    <a:p>
                      <a:r>
                        <a:rPr lang="en-IN" sz="1200" dirty="0"/>
                        <a:t>4</a:t>
                      </a:r>
                    </a:p>
                  </a:txBody>
                  <a:tcPr/>
                </a:tc>
                <a:tc>
                  <a:txBody>
                    <a:bodyPr/>
                    <a:lstStyle/>
                    <a:p>
                      <a:endParaRPr lang="en-IN" sz="1200"/>
                    </a:p>
                  </a:txBody>
                  <a:tcPr/>
                </a:tc>
                <a:tc>
                  <a:txBody>
                    <a:bodyPr/>
                    <a:lstStyle/>
                    <a:p>
                      <a:endParaRPr lang="en-IN" sz="1200" dirty="0"/>
                    </a:p>
                  </a:txBody>
                  <a:tcPr/>
                </a:tc>
                <a:tc>
                  <a:txBody>
                    <a:bodyPr/>
                    <a:lstStyle/>
                    <a:p>
                      <a:endParaRPr lang="en-IN" sz="1200" dirty="0"/>
                    </a:p>
                  </a:txBody>
                  <a:tcPr/>
                </a:tc>
                <a:extLst>
                  <a:ext uri="{0D108BD9-81ED-4DB2-BD59-A6C34878D82A}">
                    <a16:rowId xmlns:a16="http://schemas.microsoft.com/office/drawing/2014/main" val="2330065932"/>
                  </a:ext>
                </a:extLst>
              </a:tr>
              <a:tr h="255817">
                <a:tc>
                  <a:txBody>
                    <a:bodyPr/>
                    <a:lstStyle/>
                    <a:p>
                      <a:r>
                        <a:rPr lang="en-IN" sz="1200" dirty="0"/>
                        <a:t>5</a:t>
                      </a:r>
                    </a:p>
                  </a:txBody>
                  <a:tcPr/>
                </a:tc>
                <a:tc>
                  <a:txBody>
                    <a:bodyPr/>
                    <a:lstStyle/>
                    <a:p>
                      <a:endParaRPr lang="en-IN" sz="1200"/>
                    </a:p>
                  </a:txBody>
                  <a:tcPr/>
                </a:tc>
                <a:tc>
                  <a:txBody>
                    <a:bodyPr/>
                    <a:lstStyle/>
                    <a:p>
                      <a:endParaRPr lang="en-IN" sz="1200" dirty="0"/>
                    </a:p>
                  </a:txBody>
                  <a:tcPr/>
                </a:tc>
                <a:tc>
                  <a:txBody>
                    <a:bodyPr/>
                    <a:lstStyle/>
                    <a:p>
                      <a:endParaRPr lang="en-IN" sz="1200" dirty="0"/>
                    </a:p>
                  </a:txBody>
                  <a:tcPr/>
                </a:tc>
                <a:extLst>
                  <a:ext uri="{0D108BD9-81ED-4DB2-BD59-A6C34878D82A}">
                    <a16:rowId xmlns:a16="http://schemas.microsoft.com/office/drawing/2014/main" val="3181716340"/>
                  </a:ext>
                </a:extLst>
              </a:tr>
            </a:tbl>
          </a:graphicData>
        </a:graphic>
      </p:graphicFrame>
    </p:spTree>
    <p:extLst>
      <p:ext uri="{BB962C8B-B14F-4D97-AF65-F5344CB8AC3E}">
        <p14:creationId xmlns:p14="http://schemas.microsoft.com/office/powerpoint/2010/main" val="2582115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20209"/>
            <a:ext cx="11604568" cy="819129"/>
          </a:xfrm>
        </p:spPr>
        <p:txBody>
          <a:bodyPr/>
          <a:lstStyle/>
          <a:p>
            <a:pPr algn="ctr"/>
            <a:r>
              <a:rPr lang="en-IN" dirty="0"/>
              <a:t>Object</a:t>
            </a:r>
          </a:p>
        </p:txBody>
      </p:sp>
      <p:sp>
        <p:nvSpPr>
          <p:cNvPr id="3" name="Content Placeholder 2"/>
          <p:cNvSpPr>
            <a:spLocks noGrp="1"/>
          </p:cNvSpPr>
          <p:nvPr>
            <p:ph idx="1"/>
          </p:nvPr>
        </p:nvSpPr>
        <p:spPr>
          <a:xfrm>
            <a:off x="299258" y="939338"/>
            <a:ext cx="11604568" cy="5677593"/>
          </a:xfrm>
        </p:spPr>
        <p:txBody>
          <a:bodyPr/>
          <a:lstStyle/>
          <a:p>
            <a:pPr algn="just"/>
            <a:r>
              <a:rPr lang="en-US" dirty="0"/>
              <a:t>It is a basic unit of Object-Oriented Programming and represents the real-life entities. </a:t>
            </a:r>
          </a:p>
          <a:p>
            <a:pPr algn="just"/>
            <a:r>
              <a:rPr lang="en-US" b="1" dirty="0"/>
              <a:t>An Object is an instance of a Class. </a:t>
            </a:r>
          </a:p>
          <a:p>
            <a:pPr algn="just"/>
            <a:r>
              <a:rPr lang="en-US" dirty="0"/>
              <a:t>When a class is defined, no memory is allocated but when it is instantiated (i.e. an object is created) memory is allocated. </a:t>
            </a:r>
          </a:p>
          <a:p>
            <a:pPr algn="just"/>
            <a:r>
              <a:rPr lang="en-US" dirty="0"/>
              <a:t>An object has an identity, state, and behavior. </a:t>
            </a:r>
          </a:p>
          <a:p>
            <a:pPr algn="just"/>
            <a:r>
              <a:rPr lang="en-US" dirty="0"/>
              <a:t>Each object contains data and code to manipulate the data. </a:t>
            </a:r>
          </a:p>
          <a:p>
            <a:pPr algn="just"/>
            <a:r>
              <a:rPr lang="en-US" dirty="0"/>
              <a:t>Objects can interact without having to know details of each other’s data or code</a:t>
            </a:r>
          </a:p>
          <a:p>
            <a:pPr algn="just"/>
            <a:r>
              <a:rPr lang="en-US" dirty="0" err="1"/>
              <a:t>Eg</a:t>
            </a:r>
            <a:r>
              <a:rPr lang="en-US" dirty="0"/>
              <a:t> : Audi, BMW are objects of class Car</a:t>
            </a:r>
            <a:endParaRPr lang="en-IN" dirty="0"/>
          </a:p>
        </p:txBody>
      </p:sp>
      <p:pic>
        <p:nvPicPr>
          <p:cNvPr id="4098" name="Picture 2" descr="Class in OOP, DRY Principle, Single Responsibility Principle | by I Dewa  Putu Ardi Nusawa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622" y="3906924"/>
            <a:ext cx="4089862" cy="285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421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F33F-52BC-43C0-19EA-19F8F8B0834A}"/>
              </a:ext>
            </a:extLst>
          </p:cNvPr>
          <p:cNvSpPr>
            <a:spLocks noGrp="1"/>
          </p:cNvSpPr>
          <p:nvPr>
            <p:ph type="ctrTitle"/>
          </p:nvPr>
        </p:nvSpPr>
        <p:spPr>
          <a:xfrm>
            <a:off x="1683171" y="1425388"/>
            <a:ext cx="8825658" cy="1411941"/>
          </a:xfrm>
        </p:spPr>
        <p:txBody>
          <a:bodyPr/>
          <a:lstStyle/>
          <a:p>
            <a:pPr algn="ctr"/>
            <a:r>
              <a:rPr lang="en-US" dirty="0"/>
              <a:t>JAVA PROGRAMMING</a:t>
            </a:r>
            <a:endParaRPr lang="en-IN" dirty="0"/>
          </a:p>
        </p:txBody>
      </p:sp>
      <p:sp>
        <p:nvSpPr>
          <p:cNvPr id="4" name="TextBox 3">
            <a:extLst>
              <a:ext uri="{FF2B5EF4-FFF2-40B4-BE49-F238E27FC236}">
                <a16:creationId xmlns:a16="http://schemas.microsoft.com/office/drawing/2014/main" id="{263D5869-FB4C-14B6-716C-54E8C24D9F3B}"/>
              </a:ext>
            </a:extLst>
          </p:cNvPr>
          <p:cNvSpPr txBox="1"/>
          <p:nvPr/>
        </p:nvSpPr>
        <p:spPr>
          <a:xfrm>
            <a:off x="1288473" y="3429000"/>
            <a:ext cx="9251827" cy="830997"/>
          </a:xfrm>
          <a:prstGeom prst="rect">
            <a:avLst/>
          </a:prstGeom>
          <a:noFill/>
        </p:spPr>
        <p:txBody>
          <a:bodyPr wrap="square" rtlCol="0">
            <a:spAutoFit/>
          </a:bodyPr>
          <a:lstStyle/>
          <a:p>
            <a:pPr algn="ctr"/>
            <a:r>
              <a:rPr lang="en-US" sz="4800" dirty="0"/>
              <a:t>Chap 2 : Classes and Methods</a:t>
            </a:r>
            <a:endParaRPr lang="en-IN" sz="4800" dirty="0"/>
          </a:p>
        </p:txBody>
      </p:sp>
    </p:spTree>
    <p:extLst>
      <p:ext uri="{BB962C8B-B14F-4D97-AF65-F5344CB8AC3E}">
        <p14:creationId xmlns:p14="http://schemas.microsoft.com/office/powerpoint/2010/main" val="3758208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2323713"/>
          </a:xfrm>
          <a:prstGeom prst="rect">
            <a:avLst/>
          </a:prstGeom>
          <a:noFill/>
        </p:spPr>
        <p:txBody>
          <a:bodyPr wrap="square" rtlCol="0">
            <a:spAutoFit/>
          </a:bodyPr>
          <a:lstStyle/>
          <a:p>
            <a:pPr marL="342900" indent="-342900" algn="just">
              <a:spcBef>
                <a:spcPts val="1000"/>
              </a:spcBef>
              <a:buClr>
                <a:schemeClr val="bg2">
                  <a:lumMod val="40000"/>
                  <a:lumOff val="60000"/>
                </a:schemeClr>
              </a:buClr>
              <a:buSzPct val="80000"/>
              <a:buFont typeface="Wingdings 3" charset="2"/>
              <a:buChar char=""/>
            </a:pPr>
            <a:r>
              <a:rPr lang="en-US" sz="2000" dirty="0">
                <a:latin typeface="+mj-lt"/>
                <a:ea typeface="+mj-ea"/>
                <a:cs typeface="+mj-cs"/>
              </a:rPr>
              <a:t>In object-oriented programming technique, we design a program using objects and classes.</a:t>
            </a:r>
          </a:p>
          <a:p>
            <a:pPr marL="342900" indent="-342900" algn="just">
              <a:spcBef>
                <a:spcPts val="1000"/>
              </a:spcBef>
              <a:buClr>
                <a:schemeClr val="bg2">
                  <a:lumMod val="40000"/>
                  <a:lumOff val="60000"/>
                </a:schemeClr>
              </a:buClr>
              <a:buSzPct val="80000"/>
              <a:buFont typeface="Wingdings 3" charset="2"/>
              <a:buChar char=""/>
            </a:pPr>
            <a:r>
              <a:rPr lang="en-US" sz="2000" dirty="0">
                <a:latin typeface="+mj-lt"/>
                <a:ea typeface="+mj-ea"/>
                <a:cs typeface="+mj-cs"/>
              </a:rPr>
              <a:t>An object in Java is the physical as well as a logical entity, whereas, a class in Java is a logical entity only.</a:t>
            </a:r>
          </a:p>
          <a:p>
            <a:pPr marL="342900" indent="-342900" algn="just">
              <a:spcBef>
                <a:spcPts val="1000"/>
              </a:spcBef>
              <a:buClr>
                <a:schemeClr val="bg2">
                  <a:lumMod val="40000"/>
                  <a:lumOff val="60000"/>
                </a:schemeClr>
              </a:buClr>
              <a:buSzPct val="80000"/>
              <a:buFont typeface="Wingdings 3" charset="2"/>
              <a:buChar char=""/>
            </a:pPr>
            <a:r>
              <a:rPr lang="en-US" sz="2000" dirty="0">
                <a:latin typeface="+mj-lt"/>
                <a:ea typeface="+mj-ea"/>
                <a:cs typeface="+mj-cs"/>
              </a:rPr>
              <a:t>Method in Java is a collection of instructions that performs a specific task. </a:t>
            </a:r>
          </a:p>
          <a:p>
            <a:pPr marL="342900" indent="-342900" algn="just">
              <a:spcBef>
                <a:spcPts val="1000"/>
              </a:spcBef>
              <a:buClr>
                <a:schemeClr val="bg2">
                  <a:lumMod val="40000"/>
                  <a:lumOff val="60000"/>
                </a:schemeClr>
              </a:buClr>
              <a:buSzPct val="80000"/>
              <a:buFont typeface="Wingdings 3" charset="2"/>
              <a:buChar char=""/>
            </a:pPr>
            <a:r>
              <a:rPr lang="en-US" sz="2000" dirty="0">
                <a:latin typeface="+mj-lt"/>
                <a:ea typeface="+mj-ea"/>
                <a:cs typeface="+mj-cs"/>
              </a:rPr>
              <a:t>It provides the reusability of code. We can also easily modify code using methods</a:t>
            </a:r>
            <a:r>
              <a:rPr lang="en-US" dirty="0"/>
              <a:t>.</a:t>
            </a:r>
          </a:p>
        </p:txBody>
      </p:sp>
    </p:spTree>
    <p:extLst>
      <p:ext uri="{BB962C8B-B14F-4D97-AF65-F5344CB8AC3E}">
        <p14:creationId xmlns:p14="http://schemas.microsoft.com/office/powerpoint/2010/main" val="2155965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Methods in Java</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977152"/>
            <a:ext cx="11727628" cy="5567083"/>
          </a:xfrm>
        </p:spPr>
        <p:txBody>
          <a:bodyPr>
            <a:noAutofit/>
          </a:bodyPr>
          <a:lstStyle/>
          <a:p>
            <a:r>
              <a:rPr lang="en-US" dirty="0"/>
              <a:t>A </a:t>
            </a:r>
            <a:r>
              <a:rPr lang="en-US" b="1" dirty="0"/>
              <a:t>method</a:t>
            </a:r>
            <a:r>
              <a:rPr lang="en-US" dirty="0"/>
              <a:t> is a block of code or collection of statements or a set of code grouped together to perform a certain task or operation. </a:t>
            </a:r>
          </a:p>
          <a:p>
            <a:r>
              <a:rPr lang="en-US" dirty="0"/>
              <a:t>It is used to achieve the </a:t>
            </a:r>
            <a:r>
              <a:rPr lang="en-US" b="1" dirty="0"/>
              <a:t>reusability</a:t>
            </a:r>
            <a:r>
              <a:rPr lang="en-US" dirty="0"/>
              <a:t> of code. </a:t>
            </a:r>
          </a:p>
          <a:p>
            <a:r>
              <a:rPr lang="en-US" dirty="0"/>
              <a:t>We write a method once and use it many times. </a:t>
            </a:r>
          </a:p>
          <a:p>
            <a:r>
              <a:rPr lang="en-US" dirty="0"/>
              <a:t>We do not require to write code again and again.</a:t>
            </a:r>
          </a:p>
          <a:p>
            <a:r>
              <a:rPr lang="en-US" dirty="0"/>
              <a:t> It also provides the </a:t>
            </a:r>
            <a:r>
              <a:rPr lang="en-US" b="1" dirty="0"/>
              <a:t>easy modification</a:t>
            </a:r>
            <a:r>
              <a:rPr lang="en-US" dirty="0"/>
              <a:t> and </a:t>
            </a:r>
            <a:r>
              <a:rPr lang="en-US" b="1" dirty="0"/>
              <a:t>readability</a:t>
            </a:r>
            <a:r>
              <a:rPr lang="en-US" dirty="0"/>
              <a:t> of code, just by adding or removing a chunk of code. </a:t>
            </a:r>
          </a:p>
          <a:p>
            <a:r>
              <a:rPr lang="en-US" dirty="0"/>
              <a:t>The method is executed only when we call or invoke it.</a:t>
            </a:r>
          </a:p>
          <a:p>
            <a:r>
              <a:rPr lang="en-US" dirty="0"/>
              <a:t>The most important method in Java is the </a:t>
            </a:r>
            <a:r>
              <a:rPr lang="en-US" b="1" dirty="0"/>
              <a:t>main()</a:t>
            </a:r>
            <a:r>
              <a:rPr lang="en-US" dirty="0"/>
              <a:t> method.</a:t>
            </a:r>
          </a:p>
          <a:p>
            <a:r>
              <a:rPr lang="en-US" dirty="0"/>
              <a:t>The method declaration provides information about method attributes, such as visibility, return-type, name, and arguments. </a:t>
            </a:r>
          </a:p>
        </p:txBody>
      </p:sp>
    </p:spTree>
    <p:extLst>
      <p:ext uri="{BB962C8B-B14F-4D97-AF65-F5344CB8AC3E}">
        <p14:creationId xmlns:p14="http://schemas.microsoft.com/office/powerpoint/2010/main" val="2245345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Methods in Java</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0" y="887506"/>
            <a:ext cx="6866313" cy="5895679"/>
          </a:xfrm>
        </p:spPr>
        <p:txBody>
          <a:bodyPr>
            <a:noAutofit/>
          </a:bodyPr>
          <a:lstStyle/>
          <a:p>
            <a:pPr algn="just"/>
            <a:r>
              <a:rPr lang="en-US" sz="1400" dirty="0"/>
              <a:t>It has six components that are known as </a:t>
            </a:r>
            <a:r>
              <a:rPr lang="en-US" sz="1400" b="1" dirty="0"/>
              <a:t>method header</a:t>
            </a:r>
            <a:r>
              <a:rPr lang="en-US" sz="1400" dirty="0"/>
              <a:t>, as we have shown in the following figure</a:t>
            </a:r>
          </a:p>
          <a:p>
            <a:pPr algn="just"/>
            <a:r>
              <a:rPr lang="en-US" sz="1400" b="1" dirty="0"/>
              <a:t>Method Signature:</a:t>
            </a:r>
            <a:r>
              <a:rPr lang="en-US" sz="1400" dirty="0"/>
              <a:t> Every method has a method signature. It is a part of the method declaration. It includes the </a:t>
            </a:r>
            <a:r>
              <a:rPr lang="en-US" sz="1400" b="1" dirty="0"/>
              <a:t>method name</a:t>
            </a:r>
            <a:r>
              <a:rPr lang="en-US" sz="1400" dirty="0"/>
              <a:t> and </a:t>
            </a:r>
            <a:r>
              <a:rPr lang="en-US" sz="1400" b="1" dirty="0"/>
              <a:t>parameter list</a:t>
            </a:r>
            <a:r>
              <a:rPr lang="en-US" sz="1400" dirty="0"/>
              <a:t>.</a:t>
            </a:r>
          </a:p>
          <a:p>
            <a:pPr algn="just"/>
            <a:r>
              <a:rPr lang="en-US" sz="1400" b="1" dirty="0"/>
              <a:t>Access Specifier:</a:t>
            </a:r>
            <a:r>
              <a:rPr lang="en-US" sz="1400" dirty="0"/>
              <a:t> Access specifier or modifier is the access type of the method. It specifies the visibility of the method. Java provides </a:t>
            </a:r>
            <a:r>
              <a:rPr lang="en-US" sz="1400" b="1" dirty="0"/>
              <a:t>five</a:t>
            </a:r>
            <a:r>
              <a:rPr lang="en-US" sz="1400" dirty="0"/>
              <a:t> types of access specifier</a:t>
            </a:r>
          </a:p>
          <a:p>
            <a:pPr algn="just"/>
            <a:r>
              <a:rPr lang="en-US" sz="1400" b="1" dirty="0"/>
              <a:t>Return Type:</a:t>
            </a:r>
            <a:r>
              <a:rPr lang="en-US" sz="1400" dirty="0"/>
              <a:t> Return type is a data type that the method returns. It may have a primitive data type, object, collection, void, etc. If the method does not return anything, we use void keyword.</a:t>
            </a:r>
          </a:p>
          <a:p>
            <a:pPr algn="just"/>
            <a:r>
              <a:rPr lang="en-US" sz="1400" b="1" dirty="0"/>
              <a:t>Method Name:</a:t>
            </a:r>
            <a:r>
              <a:rPr lang="en-US" sz="1400" dirty="0"/>
              <a:t> It is a unique name that is used to define the name of a method. It must be corresponding to the functionality of the method.  A method is invoked by its name.</a:t>
            </a:r>
          </a:p>
          <a:p>
            <a:pPr algn="just"/>
            <a:r>
              <a:rPr lang="en-US" sz="1400" b="1" dirty="0"/>
              <a:t>Parameter List:</a:t>
            </a:r>
            <a:r>
              <a:rPr lang="en-US" sz="1400" dirty="0"/>
              <a:t> It is the list of parameters separated by a comma and enclosed in the pair of parentheses. It contains the data type and variable name. If the method has no parameter, we leave the parentheses blank. The parameters whose values are passed to the method are called as </a:t>
            </a:r>
            <a:r>
              <a:rPr lang="en-US" sz="1400" b="1" dirty="0"/>
              <a:t>actual parameters</a:t>
            </a:r>
            <a:r>
              <a:rPr lang="en-US" sz="1400" dirty="0"/>
              <a:t> and the variables in which the parameter values are received are called as </a:t>
            </a:r>
            <a:r>
              <a:rPr lang="en-US" sz="1400" b="1" dirty="0"/>
              <a:t>formal parameters. Number of formal parameters should always be equal to number of actual parameters.</a:t>
            </a:r>
            <a:endParaRPr lang="en-US" sz="1400" dirty="0"/>
          </a:p>
          <a:p>
            <a:pPr algn="just"/>
            <a:r>
              <a:rPr lang="en-US" sz="1400" b="1" dirty="0"/>
              <a:t>Method Body:</a:t>
            </a:r>
            <a:r>
              <a:rPr lang="en-US" sz="1400" dirty="0"/>
              <a:t> It is a part of the method declaration. It contains all the actions to be performed. It is enclosed within the pair of curly braces.</a:t>
            </a:r>
          </a:p>
          <a:p>
            <a:pPr algn="just"/>
            <a:endParaRPr lang="en-US" dirty="0"/>
          </a:p>
          <a:p>
            <a:pPr marL="0" indent="0" algn="just">
              <a:buNone/>
            </a:pPr>
            <a:endParaRPr lang="en-US" dirty="0"/>
          </a:p>
        </p:txBody>
      </p:sp>
      <p:pic>
        <p:nvPicPr>
          <p:cNvPr id="5" name="Picture 4"/>
          <p:cNvPicPr>
            <a:picLocks noChangeAspect="1"/>
          </p:cNvPicPr>
          <p:nvPr/>
        </p:nvPicPr>
        <p:blipFill>
          <a:blip r:embed="rId2"/>
          <a:stretch>
            <a:fillRect/>
          </a:stretch>
        </p:blipFill>
        <p:spPr>
          <a:xfrm>
            <a:off x="6961021" y="1909503"/>
            <a:ext cx="5087002" cy="2446366"/>
          </a:xfrm>
          <a:prstGeom prst="rect">
            <a:avLst/>
          </a:prstGeom>
        </p:spPr>
      </p:pic>
    </p:spTree>
    <p:extLst>
      <p:ext uri="{BB962C8B-B14F-4D97-AF65-F5344CB8AC3E}">
        <p14:creationId xmlns:p14="http://schemas.microsoft.com/office/powerpoint/2010/main" val="2757551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Methods in Java (Static Method Examples)</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1" y="887506"/>
            <a:ext cx="3998422" cy="5895679"/>
          </a:xfrm>
        </p:spPr>
        <p:txBody>
          <a:bodyPr>
            <a:noAutofit/>
          </a:bodyPr>
          <a:lstStyle/>
          <a:p>
            <a:pPr marL="0" indent="0">
              <a:buNone/>
            </a:pPr>
            <a:r>
              <a:rPr lang="en-IN" sz="1400" dirty="0"/>
              <a:t>import </a:t>
            </a:r>
            <a:r>
              <a:rPr lang="en-IN" sz="1400" dirty="0" err="1"/>
              <a:t>java.util</a:t>
            </a:r>
            <a:r>
              <a:rPr lang="en-IN" sz="1400" dirty="0"/>
              <a:t>.*;</a:t>
            </a:r>
          </a:p>
          <a:p>
            <a:pPr marL="0" indent="0">
              <a:buNone/>
            </a:pPr>
            <a:r>
              <a:rPr lang="en-IN" sz="1400" dirty="0"/>
              <a:t>class Add{</a:t>
            </a:r>
          </a:p>
          <a:p>
            <a:pPr marL="0" indent="0">
              <a:buNone/>
            </a:pPr>
            <a:r>
              <a:rPr lang="en-IN" sz="1400" dirty="0"/>
              <a:t>    public static void main(String </a:t>
            </a:r>
            <a:r>
              <a:rPr lang="en-IN" sz="1400" dirty="0" err="1"/>
              <a:t>args</a:t>
            </a:r>
            <a:r>
              <a:rPr lang="en-IN" sz="1400" dirty="0"/>
              <a:t>[]) </a:t>
            </a:r>
          </a:p>
          <a:p>
            <a:pPr marL="0" indent="0">
              <a:buNone/>
            </a:pPr>
            <a:r>
              <a:rPr lang="en-IN" sz="1400" dirty="0"/>
              <a:t>    {</a:t>
            </a:r>
          </a:p>
          <a:p>
            <a:pPr marL="0" indent="0">
              <a:buNone/>
            </a:pPr>
            <a:r>
              <a:rPr lang="en-IN" sz="1400" dirty="0"/>
              <a:t>        </a:t>
            </a:r>
            <a:r>
              <a:rPr lang="en-IN" sz="1400" dirty="0" err="1"/>
              <a:t>int</a:t>
            </a:r>
            <a:r>
              <a:rPr lang="en-IN" sz="1400" dirty="0"/>
              <a:t> </a:t>
            </a:r>
            <a:r>
              <a:rPr lang="en-IN" sz="1400" dirty="0" err="1"/>
              <a:t>a,b,sum</a:t>
            </a:r>
            <a:r>
              <a:rPr lang="en-IN" sz="1400" dirty="0"/>
              <a:t>;</a:t>
            </a:r>
          </a:p>
          <a:p>
            <a:pPr marL="0" indent="0">
              <a:buNone/>
            </a:pPr>
            <a:r>
              <a:rPr lang="en-IN" sz="1400" dirty="0"/>
              <a:t>        Scanner </a:t>
            </a:r>
            <a:r>
              <a:rPr lang="en-IN" sz="1400" dirty="0" err="1"/>
              <a:t>sc</a:t>
            </a:r>
            <a:r>
              <a:rPr lang="en-IN" sz="1400" dirty="0"/>
              <a:t>=new Scanner(System.in);</a:t>
            </a:r>
          </a:p>
          <a:p>
            <a:pPr marL="0" indent="0">
              <a:buNone/>
            </a:pPr>
            <a:r>
              <a:rPr lang="en-IN" sz="1400" dirty="0"/>
              <a:t>        </a:t>
            </a:r>
            <a:r>
              <a:rPr lang="en-IN" sz="1400" dirty="0" err="1"/>
              <a:t>System.out.println</a:t>
            </a:r>
            <a:r>
              <a:rPr lang="en-IN" sz="1400" dirty="0"/>
              <a:t>("Enter two nos.");</a:t>
            </a:r>
          </a:p>
          <a:p>
            <a:pPr marL="0" indent="0">
              <a:buNone/>
            </a:pPr>
            <a:r>
              <a:rPr lang="en-IN" sz="1400" dirty="0"/>
              <a:t>        a=</a:t>
            </a:r>
            <a:r>
              <a:rPr lang="en-IN" sz="1400" dirty="0" err="1"/>
              <a:t>sc.nextInt</a:t>
            </a:r>
            <a:r>
              <a:rPr lang="en-IN" sz="1400" dirty="0"/>
              <a:t>();</a:t>
            </a:r>
          </a:p>
          <a:p>
            <a:pPr marL="0" indent="0">
              <a:buNone/>
            </a:pPr>
            <a:r>
              <a:rPr lang="en-IN" sz="1400" dirty="0"/>
              <a:t>        b=</a:t>
            </a:r>
            <a:r>
              <a:rPr lang="en-IN" sz="1400" dirty="0" err="1"/>
              <a:t>sc.nextInt</a:t>
            </a:r>
            <a:r>
              <a:rPr lang="en-IN" sz="1400" dirty="0"/>
              <a:t>();</a:t>
            </a:r>
          </a:p>
          <a:p>
            <a:pPr marL="0" indent="0">
              <a:buNone/>
            </a:pPr>
            <a:r>
              <a:rPr lang="en-IN" sz="1400" dirty="0"/>
              <a:t>        sum=add(</a:t>
            </a:r>
            <a:r>
              <a:rPr lang="en-IN" sz="1400" dirty="0" err="1"/>
              <a:t>a,b</a:t>
            </a:r>
            <a:r>
              <a:rPr lang="en-IN" sz="1400" dirty="0"/>
              <a:t>);</a:t>
            </a:r>
          </a:p>
          <a:p>
            <a:pPr marL="0" indent="0">
              <a:buNone/>
            </a:pPr>
            <a:r>
              <a:rPr lang="en-IN" sz="1400" dirty="0"/>
              <a:t>        </a:t>
            </a:r>
            <a:r>
              <a:rPr lang="en-IN" sz="1400" dirty="0" err="1"/>
              <a:t>System.out.println</a:t>
            </a:r>
            <a:r>
              <a:rPr lang="en-IN" sz="1400" dirty="0"/>
              <a:t>(“The Sum is : "+sum);</a:t>
            </a:r>
          </a:p>
          <a:p>
            <a:pPr marL="0" indent="0">
              <a:buNone/>
            </a:pPr>
            <a:r>
              <a:rPr lang="en-IN" sz="1400" dirty="0"/>
              <a:t>    }</a:t>
            </a:r>
          </a:p>
          <a:p>
            <a:pPr marL="0" indent="0">
              <a:buNone/>
            </a:pPr>
            <a:r>
              <a:rPr lang="en-IN" sz="1400" dirty="0"/>
              <a:t>    public static </a:t>
            </a:r>
            <a:r>
              <a:rPr lang="en-IN" sz="1400" dirty="0" err="1"/>
              <a:t>int</a:t>
            </a:r>
            <a:r>
              <a:rPr lang="en-IN" sz="1400" dirty="0"/>
              <a:t> add(</a:t>
            </a:r>
            <a:r>
              <a:rPr lang="en-IN" sz="1400" dirty="0" err="1"/>
              <a:t>int</a:t>
            </a:r>
            <a:r>
              <a:rPr lang="en-IN" sz="1400" dirty="0"/>
              <a:t> x, </a:t>
            </a:r>
            <a:r>
              <a:rPr lang="en-IN" sz="1400" dirty="0" err="1"/>
              <a:t>int</a:t>
            </a:r>
            <a:r>
              <a:rPr lang="en-IN" sz="1400" dirty="0"/>
              <a:t> y)</a:t>
            </a:r>
          </a:p>
          <a:p>
            <a:pPr marL="0" indent="0">
              <a:buNone/>
            </a:pPr>
            <a:r>
              <a:rPr lang="en-IN" sz="1400" dirty="0"/>
              <a:t>    {</a:t>
            </a:r>
          </a:p>
          <a:p>
            <a:pPr marL="0" indent="0">
              <a:buNone/>
            </a:pPr>
            <a:r>
              <a:rPr lang="en-IN" sz="1400" dirty="0"/>
              <a:t>    return(</a:t>
            </a:r>
            <a:r>
              <a:rPr lang="en-IN" sz="1400" dirty="0" err="1"/>
              <a:t>x+y</a:t>
            </a:r>
            <a:r>
              <a:rPr lang="en-IN" sz="1400" dirty="0"/>
              <a:t>);</a:t>
            </a:r>
          </a:p>
          <a:p>
            <a:pPr marL="0" indent="0">
              <a:buNone/>
            </a:pPr>
            <a:r>
              <a:rPr lang="en-IN" sz="1400" dirty="0"/>
              <a:t>    }</a:t>
            </a:r>
          </a:p>
          <a:p>
            <a:pPr marL="0" indent="0">
              <a:buNone/>
            </a:pPr>
            <a:r>
              <a:rPr lang="en-IN" sz="1400" dirty="0"/>
              <a:t>}</a:t>
            </a:r>
          </a:p>
          <a:p>
            <a:pPr marL="0" indent="0" algn="just">
              <a:buNone/>
            </a:pPr>
            <a:endParaRPr lang="en-US" dirty="0"/>
          </a:p>
        </p:txBody>
      </p:sp>
      <p:sp>
        <p:nvSpPr>
          <p:cNvPr id="6" name="Content Placeholder 2">
            <a:extLst>
              <a:ext uri="{FF2B5EF4-FFF2-40B4-BE49-F238E27FC236}">
                <a16:creationId xmlns:a16="http://schemas.microsoft.com/office/drawing/2014/main" id="{9132244E-89E1-FFC8-885F-25D6A175592B}"/>
              </a:ext>
            </a:extLst>
          </p:cNvPr>
          <p:cNvSpPr txBox="1">
            <a:spLocks/>
          </p:cNvSpPr>
          <p:nvPr/>
        </p:nvSpPr>
        <p:spPr>
          <a:xfrm>
            <a:off x="4175761" y="860612"/>
            <a:ext cx="3998422" cy="589567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400" dirty="0"/>
              <a:t>import </a:t>
            </a:r>
            <a:r>
              <a:rPr lang="en-IN" sz="1400" dirty="0" err="1"/>
              <a:t>java.util</a:t>
            </a:r>
            <a:r>
              <a:rPr lang="en-IN" sz="1400" dirty="0"/>
              <a:t>.*;</a:t>
            </a:r>
          </a:p>
          <a:p>
            <a:pPr marL="0" indent="0">
              <a:buNone/>
            </a:pPr>
            <a:r>
              <a:rPr lang="en-IN" sz="1400" dirty="0"/>
              <a:t>class Add {</a:t>
            </a:r>
          </a:p>
          <a:p>
            <a:pPr marL="0" indent="0">
              <a:buNone/>
            </a:pPr>
            <a:r>
              <a:rPr lang="en-IN" sz="1400" dirty="0"/>
              <a:t>    public static void main(String </a:t>
            </a:r>
            <a:r>
              <a:rPr lang="en-IN" sz="1400" dirty="0" err="1"/>
              <a:t>args</a:t>
            </a:r>
            <a:r>
              <a:rPr lang="en-IN" sz="1400" dirty="0"/>
              <a:t>[]) </a:t>
            </a:r>
          </a:p>
          <a:p>
            <a:pPr marL="0" indent="0">
              <a:buNone/>
            </a:pPr>
            <a:r>
              <a:rPr lang="en-IN" sz="1400" dirty="0"/>
              <a:t>    {</a:t>
            </a:r>
          </a:p>
          <a:p>
            <a:pPr marL="0" indent="0">
              <a:buNone/>
            </a:pPr>
            <a:r>
              <a:rPr lang="en-IN" sz="1400" dirty="0"/>
              <a:t>        </a:t>
            </a:r>
            <a:r>
              <a:rPr lang="en-IN" sz="1400" dirty="0" err="1"/>
              <a:t>int</a:t>
            </a:r>
            <a:r>
              <a:rPr lang="en-IN" sz="1400" dirty="0"/>
              <a:t> </a:t>
            </a:r>
            <a:r>
              <a:rPr lang="en-IN" sz="1400" dirty="0" err="1"/>
              <a:t>a,b,sum</a:t>
            </a:r>
            <a:r>
              <a:rPr lang="en-IN" sz="1400" dirty="0"/>
              <a:t>;</a:t>
            </a:r>
          </a:p>
          <a:p>
            <a:pPr marL="0" indent="0">
              <a:buNone/>
            </a:pPr>
            <a:r>
              <a:rPr lang="en-IN" sz="1400" dirty="0"/>
              <a:t>        Scanner </a:t>
            </a:r>
            <a:r>
              <a:rPr lang="en-IN" sz="1400" dirty="0" err="1"/>
              <a:t>sc</a:t>
            </a:r>
            <a:r>
              <a:rPr lang="en-IN" sz="1400" dirty="0"/>
              <a:t>=new Scanner(System.in);</a:t>
            </a:r>
          </a:p>
          <a:p>
            <a:pPr marL="0" indent="0">
              <a:buNone/>
            </a:pPr>
            <a:r>
              <a:rPr lang="en-IN" sz="1400" dirty="0"/>
              <a:t>        </a:t>
            </a:r>
            <a:r>
              <a:rPr lang="en-IN" sz="1400" dirty="0" err="1"/>
              <a:t>System.out.println</a:t>
            </a:r>
            <a:r>
              <a:rPr lang="en-IN" sz="1400" dirty="0"/>
              <a:t>("Enter two nos.");</a:t>
            </a:r>
          </a:p>
          <a:p>
            <a:pPr marL="0" indent="0">
              <a:buNone/>
            </a:pPr>
            <a:r>
              <a:rPr lang="en-IN" sz="1400" dirty="0"/>
              <a:t>        a=</a:t>
            </a:r>
            <a:r>
              <a:rPr lang="en-IN" sz="1400" dirty="0" err="1"/>
              <a:t>sc.nextInt</a:t>
            </a:r>
            <a:r>
              <a:rPr lang="en-IN" sz="1400" dirty="0"/>
              <a:t>();</a:t>
            </a:r>
          </a:p>
          <a:p>
            <a:pPr marL="0" indent="0">
              <a:buNone/>
            </a:pPr>
            <a:r>
              <a:rPr lang="en-IN" sz="1400" dirty="0"/>
              <a:t>        b=</a:t>
            </a:r>
            <a:r>
              <a:rPr lang="en-IN" sz="1400" dirty="0" err="1"/>
              <a:t>sc.nextInt</a:t>
            </a:r>
            <a:r>
              <a:rPr lang="en-IN" sz="1400" dirty="0"/>
              <a:t>();</a:t>
            </a:r>
          </a:p>
          <a:p>
            <a:pPr marL="0" indent="0">
              <a:buNone/>
            </a:pPr>
            <a:r>
              <a:rPr lang="en-IN" sz="1400" dirty="0"/>
              <a:t>        add(</a:t>
            </a:r>
            <a:r>
              <a:rPr lang="en-IN" sz="1400" dirty="0" err="1"/>
              <a:t>a,b</a:t>
            </a:r>
            <a:r>
              <a:rPr lang="en-IN" sz="1400" dirty="0"/>
              <a:t>);</a:t>
            </a:r>
          </a:p>
          <a:p>
            <a:pPr marL="0" indent="0">
              <a:buNone/>
            </a:pPr>
            <a:r>
              <a:rPr lang="en-IN" sz="1400" dirty="0"/>
              <a:t>    }</a:t>
            </a:r>
          </a:p>
          <a:p>
            <a:pPr marL="0" indent="0">
              <a:buNone/>
            </a:pPr>
            <a:r>
              <a:rPr lang="en-IN" sz="1400" dirty="0"/>
              <a:t>    public static void add(</a:t>
            </a:r>
            <a:r>
              <a:rPr lang="en-IN" sz="1400" dirty="0" err="1"/>
              <a:t>int</a:t>
            </a:r>
            <a:r>
              <a:rPr lang="en-IN" sz="1400" dirty="0"/>
              <a:t> x, </a:t>
            </a:r>
            <a:r>
              <a:rPr lang="en-IN" sz="1400" dirty="0" err="1"/>
              <a:t>int</a:t>
            </a:r>
            <a:r>
              <a:rPr lang="en-IN" sz="1400" dirty="0"/>
              <a:t> y)</a:t>
            </a:r>
          </a:p>
          <a:p>
            <a:pPr marL="0" indent="0">
              <a:buNone/>
            </a:pPr>
            <a:r>
              <a:rPr lang="en-IN" sz="1400" dirty="0"/>
              <a:t>    {</a:t>
            </a:r>
          </a:p>
          <a:p>
            <a:pPr marL="0" indent="0">
              <a:buNone/>
            </a:pPr>
            <a:r>
              <a:rPr lang="en-IN" sz="1400" dirty="0"/>
              <a:t>    </a:t>
            </a:r>
            <a:r>
              <a:rPr lang="en-IN" sz="1400" dirty="0" err="1"/>
              <a:t>System.out.println</a:t>
            </a:r>
            <a:r>
              <a:rPr lang="en-IN" sz="1400" dirty="0"/>
              <a:t>("The Sum is : "+(</a:t>
            </a:r>
            <a:r>
              <a:rPr lang="en-IN" sz="1400" dirty="0" err="1"/>
              <a:t>x+y</a:t>
            </a:r>
            <a:r>
              <a:rPr lang="en-IN" sz="1400" dirty="0"/>
              <a:t>));</a:t>
            </a:r>
          </a:p>
          <a:p>
            <a:pPr marL="0" indent="0">
              <a:buNone/>
            </a:pPr>
            <a:r>
              <a:rPr lang="en-IN" sz="1400" dirty="0"/>
              <a:t>    }</a:t>
            </a:r>
          </a:p>
          <a:p>
            <a:pPr marL="0" indent="0">
              <a:buNone/>
            </a:pPr>
            <a:r>
              <a:rPr lang="en-IN" sz="1400" dirty="0"/>
              <a:t>}</a:t>
            </a:r>
          </a:p>
          <a:p>
            <a:pPr marL="0" indent="0" algn="just">
              <a:buFont typeface="Wingdings 3" charset="2"/>
              <a:buNone/>
            </a:pPr>
            <a:endParaRPr lang="en-US" dirty="0"/>
          </a:p>
        </p:txBody>
      </p:sp>
      <p:pic>
        <p:nvPicPr>
          <p:cNvPr id="4" name="Picture 3"/>
          <p:cNvPicPr>
            <a:picLocks noChangeAspect="1"/>
          </p:cNvPicPr>
          <p:nvPr/>
        </p:nvPicPr>
        <p:blipFill rotWithShape="1">
          <a:blip r:embed="rId2"/>
          <a:srcRect r="31585"/>
          <a:stretch/>
        </p:blipFill>
        <p:spPr>
          <a:xfrm>
            <a:off x="8121293" y="2217160"/>
            <a:ext cx="3977639" cy="2425334"/>
          </a:xfrm>
          <a:prstGeom prst="rect">
            <a:avLst/>
          </a:prstGeom>
        </p:spPr>
      </p:pic>
    </p:spTree>
    <p:extLst>
      <p:ext uri="{BB962C8B-B14F-4D97-AF65-F5344CB8AC3E}">
        <p14:creationId xmlns:p14="http://schemas.microsoft.com/office/powerpoint/2010/main" val="1644328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Recursive Methods</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0" y="887506"/>
            <a:ext cx="11887201" cy="5895679"/>
          </a:xfrm>
        </p:spPr>
        <p:txBody>
          <a:bodyPr>
            <a:noAutofit/>
          </a:bodyPr>
          <a:lstStyle/>
          <a:p>
            <a:pPr algn="just"/>
            <a:r>
              <a:rPr lang="en-US" dirty="0"/>
              <a:t>a method that calls itself is known as a recursive method. </a:t>
            </a:r>
          </a:p>
          <a:p>
            <a:pPr algn="just"/>
            <a:r>
              <a:rPr lang="en-US" dirty="0"/>
              <a:t>And, this process is known as recursion.</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r>
              <a:rPr lang="en-US" dirty="0"/>
              <a:t>In order to stop the recursive call, we need to provide some conditions inside the method. Otherwise, the method will be called infinitely.</a:t>
            </a:r>
          </a:p>
          <a:p>
            <a:r>
              <a:rPr lang="en-US" dirty="0"/>
              <a:t>Hence, we use the if...else statement(or similar approach) to terminate the recursive call inside the method.</a:t>
            </a:r>
          </a:p>
          <a:p>
            <a:pPr algn="just"/>
            <a:endParaRPr lang="en-US" dirty="0"/>
          </a:p>
        </p:txBody>
      </p:sp>
      <p:pic>
        <p:nvPicPr>
          <p:cNvPr id="1026" name="Picture 2" descr="A function is calling itse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168" y="1981835"/>
            <a:ext cx="39624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692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684007"/>
          </a:xfrm>
        </p:spPr>
        <p:txBody>
          <a:bodyPr/>
          <a:lstStyle/>
          <a:p>
            <a:pPr algn="ctr"/>
            <a:r>
              <a:rPr lang="en-US" dirty="0"/>
              <a:t>Recursive Methods</a:t>
            </a:r>
            <a:endParaRPr lang="en-IN" dirty="0"/>
          </a:p>
        </p:txBody>
      </p:sp>
      <p:sp>
        <p:nvSpPr>
          <p:cNvPr id="6" name="Content Placeholder 2">
            <a:extLst>
              <a:ext uri="{FF2B5EF4-FFF2-40B4-BE49-F238E27FC236}">
                <a16:creationId xmlns:a16="http://schemas.microsoft.com/office/drawing/2014/main" id="{9132244E-89E1-FFC8-885F-25D6A175592B}"/>
              </a:ext>
            </a:extLst>
          </p:cNvPr>
          <p:cNvSpPr txBox="1">
            <a:spLocks/>
          </p:cNvSpPr>
          <p:nvPr/>
        </p:nvSpPr>
        <p:spPr>
          <a:xfrm>
            <a:off x="0" y="910488"/>
            <a:ext cx="4393521" cy="5895679"/>
          </a:xfrm>
          <a:prstGeom prst="rect">
            <a:avLst/>
          </a:prstGeom>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800" dirty="0"/>
              <a:t>import </a:t>
            </a:r>
            <a:r>
              <a:rPr lang="en-IN" sz="1800" dirty="0" err="1"/>
              <a:t>java.util</a:t>
            </a:r>
            <a:r>
              <a:rPr lang="en-IN" sz="1800" dirty="0"/>
              <a:t>.*;</a:t>
            </a:r>
          </a:p>
          <a:p>
            <a:pPr marL="0" indent="0">
              <a:buNone/>
            </a:pPr>
            <a:r>
              <a:rPr lang="en-IN" sz="1800" dirty="0"/>
              <a:t>class Factorial{</a:t>
            </a:r>
          </a:p>
          <a:p>
            <a:pPr marL="0" indent="0">
              <a:buNone/>
            </a:pPr>
            <a:r>
              <a:rPr lang="en-IN" sz="1800" dirty="0"/>
              <a:t>public static void main(String[] </a:t>
            </a:r>
            <a:r>
              <a:rPr lang="en-IN" sz="1800" dirty="0" err="1"/>
              <a:t>args</a:t>
            </a:r>
            <a:r>
              <a:rPr lang="en-IN" sz="1800" dirty="0"/>
              <a:t>){</a:t>
            </a:r>
          </a:p>
          <a:p>
            <a:pPr marL="0" indent="0">
              <a:buNone/>
            </a:pPr>
            <a:r>
              <a:rPr lang="en-IN" sz="1800" dirty="0" err="1"/>
              <a:t>int</a:t>
            </a:r>
            <a:r>
              <a:rPr lang="en-IN" sz="1800" dirty="0"/>
              <a:t> n, f;</a:t>
            </a:r>
          </a:p>
          <a:p>
            <a:pPr marL="0" indent="0">
              <a:buNone/>
            </a:pPr>
            <a:r>
              <a:rPr lang="en-IN" sz="1800" dirty="0"/>
              <a:t>Scanner </a:t>
            </a:r>
            <a:r>
              <a:rPr lang="en-IN" sz="1800" dirty="0" err="1"/>
              <a:t>sc</a:t>
            </a:r>
            <a:r>
              <a:rPr lang="en-IN" sz="1800" dirty="0"/>
              <a:t>=new Scanner(System.in);</a:t>
            </a:r>
          </a:p>
          <a:p>
            <a:pPr marL="0" indent="0">
              <a:buNone/>
            </a:pPr>
            <a:r>
              <a:rPr lang="en-IN" sz="1800" dirty="0" err="1"/>
              <a:t>System.out.println</a:t>
            </a:r>
            <a:r>
              <a:rPr lang="en-IN" sz="1800" dirty="0"/>
              <a:t>("Enter the number");</a:t>
            </a:r>
          </a:p>
          <a:p>
            <a:pPr marL="0" indent="0">
              <a:buNone/>
            </a:pPr>
            <a:r>
              <a:rPr lang="en-IN" sz="1800" dirty="0"/>
              <a:t>n=</a:t>
            </a:r>
            <a:r>
              <a:rPr lang="en-IN" sz="1800" dirty="0" err="1"/>
              <a:t>sc.nextInt</a:t>
            </a:r>
            <a:r>
              <a:rPr lang="en-IN" sz="1800" dirty="0"/>
              <a:t>();</a:t>
            </a:r>
          </a:p>
          <a:p>
            <a:pPr marL="0" indent="0">
              <a:buNone/>
            </a:pPr>
            <a:r>
              <a:rPr lang="en-IN" sz="1800" dirty="0"/>
              <a:t>f=fact(n);</a:t>
            </a:r>
          </a:p>
          <a:p>
            <a:pPr marL="0" indent="0">
              <a:buNone/>
            </a:pPr>
            <a:r>
              <a:rPr lang="en-IN" sz="1800" dirty="0" err="1"/>
              <a:t>System.out.println</a:t>
            </a:r>
            <a:r>
              <a:rPr lang="en-IN" sz="1800" dirty="0"/>
              <a:t>("factorial of "+n+" is : "+f);</a:t>
            </a:r>
          </a:p>
          <a:p>
            <a:pPr marL="0" indent="0">
              <a:buNone/>
            </a:pPr>
            <a:r>
              <a:rPr lang="en-IN" sz="1800" dirty="0"/>
              <a:t>    }</a:t>
            </a:r>
          </a:p>
          <a:p>
            <a:pPr marL="0" indent="0">
              <a:buNone/>
            </a:pPr>
            <a:r>
              <a:rPr lang="en-IN" sz="1800" dirty="0"/>
              <a:t>   public static </a:t>
            </a:r>
            <a:r>
              <a:rPr lang="en-IN" sz="1800" dirty="0" err="1"/>
              <a:t>int</a:t>
            </a:r>
            <a:r>
              <a:rPr lang="en-IN" sz="1800" dirty="0"/>
              <a:t> fact(</a:t>
            </a:r>
            <a:r>
              <a:rPr lang="en-IN" sz="1800" dirty="0" err="1"/>
              <a:t>int</a:t>
            </a:r>
            <a:r>
              <a:rPr lang="en-IN" sz="1800" dirty="0"/>
              <a:t> x)</a:t>
            </a:r>
          </a:p>
          <a:p>
            <a:pPr marL="0" indent="0">
              <a:buNone/>
            </a:pPr>
            <a:r>
              <a:rPr lang="en-IN" sz="1800" dirty="0"/>
              <a:t>    {</a:t>
            </a:r>
          </a:p>
          <a:p>
            <a:pPr marL="0" indent="0">
              <a:buNone/>
            </a:pPr>
            <a:r>
              <a:rPr lang="en-IN" sz="1800" dirty="0"/>
              <a:t>        if(x==1)</a:t>
            </a:r>
          </a:p>
          <a:p>
            <a:pPr marL="0" indent="0">
              <a:buNone/>
            </a:pPr>
            <a:endParaRPr lang="en-US" sz="1800" dirty="0"/>
          </a:p>
        </p:txBody>
      </p:sp>
      <p:pic>
        <p:nvPicPr>
          <p:cNvPr id="7" name="Picture 6"/>
          <p:cNvPicPr>
            <a:picLocks noChangeAspect="1"/>
          </p:cNvPicPr>
          <p:nvPr/>
        </p:nvPicPr>
        <p:blipFill rotWithShape="1">
          <a:blip r:embed="rId2"/>
          <a:srcRect r="17097"/>
          <a:stretch/>
        </p:blipFill>
        <p:spPr>
          <a:xfrm>
            <a:off x="7825132" y="2236470"/>
            <a:ext cx="4062069" cy="2177680"/>
          </a:xfrm>
          <a:prstGeom prst="rect">
            <a:avLst/>
          </a:prstGeom>
        </p:spPr>
      </p:pic>
      <p:sp>
        <p:nvSpPr>
          <p:cNvPr id="8" name="Content Placeholder 2">
            <a:extLst>
              <a:ext uri="{FF2B5EF4-FFF2-40B4-BE49-F238E27FC236}">
                <a16:creationId xmlns:a16="http://schemas.microsoft.com/office/drawing/2014/main" id="{9132244E-89E1-FFC8-885F-25D6A175592B}"/>
              </a:ext>
            </a:extLst>
          </p:cNvPr>
          <p:cNvSpPr txBox="1">
            <a:spLocks/>
          </p:cNvSpPr>
          <p:nvPr/>
        </p:nvSpPr>
        <p:spPr>
          <a:xfrm>
            <a:off x="4393521" y="910488"/>
            <a:ext cx="3171061" cy="5895679"/>
          </a:xfrm>
          <a:prstGeom prst="rect">
            <a:avLst/>
          </a:prstGeom>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dirty="0"/>
              <a:t>            return 1;</a:t>
            </a:r>
          </a:p>
          <a:p>
            <a:pPr marL="0" indent="0">
              <a:buNone/>
            </a:pPr>
            <a:r>
              <a:rPr lang="en-IN" dirty="0"/>
              <a:t>        else</a:t>
            </a:r>
          </a:p>
          <a:p>
            <a:pPr marL="0" indent="0">
              <a:buNone/>
            </a:pPr>
            <a:r>
              <a:rPr lang="en-IN" dirty="0"/>
              <a:t>        return(x*fact(x-1));</a:t>
            </a:r>
          </a:p>
          <a:p>
            <a:pPr marL="0" indent="0">
              <a:buNone/>
            </a:pPr>
            <a:r>
              <a:rPr lang="en-IN" dirty="0"/>
              <a:t>    }</a:t>
            </a:r>
          </a:p>
          <a:p>
            <a:pPr marL="0" indent="0">
              <a:buNone/>
            </a:pPr>
            <a:r>
              <a:rPr lang="en-IN" dirty="0"/>
              <a:t>}</a:t>
            </a:r>
          </a:p>
          <a:p>
            <a:pPr algn="just"/>
            <a:endParaRPr lang="en-US" dirty="0"/>
          </a:p>
        </p:txBody>
      </p:sp>
    </p:spTree>
    <p:extLst>
      <p:ext uri="{BB962C8B-B14F-4D97-AF65-F5344CB8AC3E}">
        <p14:creationId xmlns:p14="http://schemas.microsoft.com/office/powerpoint/2010/main" val="2443139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Access Specifiers</a:t>
            </a:r>
            <a:endParaRPr lang="en-IN" dirty="0"/>
          </a:p>
        </p:txBody>
      </p:sp>
      <p:graphicFrame>
        <p:nvGraphicFramePr>
          <p:cNvPr id="5" name="Table 4"/>
          <p:cNvGraphicFramePr>
            <a:graphicFrameLocks noGrp="1"/>
          </p:cNvGraphicFramePr>
          <p:nvPr/>
        </p:nvGraphicFramePr>
        <p:xfrm>
          <a:off x="251009" y="1027235"/>
          <a:ext cx="11453310" cy="5742890"/>
        </p:xfrm>
        <a:graphic>
          <a:graphicData uri="http://schemas.openxmlformats.org/drawingml/2006/table">
            <a:tbl>
              <a:tblPr firstRow="1" bandRow="1">
                <a:tableStyleId>{5940675A-B579-460E-94D1-54222C63F5DA}</a:tableStyleId>
              </a:tblPr>
              <a:tblGrid>
                <a:gridCol w="2483878">
                  <a:extLst>
                    <a:ext uri="{9D8B030D-6E8A-4147-A177-3AD203B41FA5}">
                      <a16:colId xmlns:a16="http://schemas.microsoft.com/office/drawing/2014/main" val="151378556"/>
                    </a:ext>
                  </a:extLst>
                </a:gridCol>
                <a:gridCol w="1333892">
                  <a:extLst>
                    <a:ext uri="{9D8B030D-6E8A-4147-A177-3AD203B41FA5}">
                      <a16:colId xmlns:a16="http://schemas.microsoft.com/office/drawing/2014/main" val="1443112375"/>
                    </a:ext>
                  </a:extLst>
                </a:gridCol>
                <a:gridCol w="1908885">
                  <a:extLst>
                    <a:ext uri="{9D8B030D-6E8A-4147-A177-3AD203B41FA5}">
                      <a16:colId xmlns:a16="http://schemas.microsoft.com/office/drawing/2014/main" val="4220052192"/>
                    </a:ext>
                  </a:extLst>
                </a:gridCol>
                <a:gridCol w="1908885">
                  <a:extLst>
                    <a:ext uri="{9D8B030D-6E8A-4147-A177-3AD203B41FA5}">
                      <a16:colId xmlns:a16="http://schemas.microsoft.com/office/drawing/2014/main" val="2626790742"/>
                    </a:ext>
                  </a:extLst>
                </a:gridCol>
                <a:gridCol w="1908885">
                  <a:extLst>
                    <a:ext uri="{9D8B030D-6E8A-4147-A177-3AD203B41FA5}">
                      <a16:colId xmlns:a16="http://schemas.microsoft.com/office/drawing/2014/main" val="4247761679"/>
                    </a:ext>
                  </a:extLst>
                </a:gridCol>
                <a:gridCol w="1908885">
                  <a:extLst>
                    <a:ext uri="{9D8B030D-6E8A-4147-A177-3AD203B41FA5}">
                      <a16:colId xmlns:a16="http://schemas.microsoft.com/office/drawing/2014/main" val="1029662137"/>
                    </a:ext>
                  </a:extLst>
                </a:gridCol>
              </a:tblGrid>
              <a:tr h="910834">
                <a:tc>
                  <a:txBody>
                    <a:bodyPr/>
                    <a:lstStyle/>
                    <a:p>
                      <a:r>
                        <a:rPr lang="en-IN" sz="1600" dirty="0"/>
                        <a:t>            Access Modifier</a:t>
                      </a:r>
                    </a:p>
                    <a:p>
                      <a:endParaRPr lang="en-IN" sz="1600" dirty="0"/>
                    </a:p>
                    <a:p>
                      <a:r>
                        <a:rPr lang="en-IN" sz="1600" dirty="0"/>
                        <a:t>Access Location</a:t>
                      </a:r>
                    </a:p>
                  </a:txBody>
                  <a:tcPr/>
                </a:tc>
                <a:tc>
                  <a:txBody>
                    <a:bodyPr/>
                    <a:lstStyle/>
                    <a:p>
                      <a:r>
                        <a:rPr lang="en-IN" dirty="0"/>
                        <a:t>Public</a:t>
                      </a:r>
                    </a:p>
                  </a:txBody>
                  <a:tcPr anchor="ctr" anchorCtr="1"/>
                </a:tc>
                <a:tc>
                  <a:txBody>
                    <a:bodyPr/>
                    <a:lstStyle/>
                    <a:p>
                      <a:r>
                        <a:rPr lang="en-IN" dirty="0"/>
                        <a:t>Protected</a:t>
                      </a:r>
                    </a:p>
                    <a:p>
                      <a:r>
                        <a:rPr lang="en-IN" dirty="0"/>
                        <a:t>(subclass and </a:t>
                      </a:r>
                      <a:r>
                        <a:rPr lang="en-IN" dirty="0" err="1"/>
                        <a:t>pkg</a:t>
                      </a:r>
                      <a:r>
                        <a:rPr lang="en-IN" dirty="0"/>
                        <a:t>)</a:t>
                      </a:r>
                    </a:p>
                  </a:txBody>
                  <a:tcPr anchor="ctr" anchorCtr="1"/>
                </a:tc>
                <a:tc>
                  <a:txBody>
                    <a:bodyPr/>
                    <a:lstStyle/>
                    <a:p>
                      <a:r>
                        <a:rPr lang="en-IN" dirty="0"/>
                        <a:t>Default (friendly)</a:t>
                      </a:r>
                    </a:p>
                    <a:p>
                      <a:r>
                        <a:rPr lang="en-IN" dirty="0"/>
                        <a:t>(in same </a:t>
                      </a:r>
                      <a:r>
                        <a:rPr lang="en-IN" dirty="0" err="1"/>
                        <a:t>pkg</a:t>
                      </a:r>
                      <a:r>
                        <a:rPr lang="en-IN" dirty="0"/>
                        <a:t>)</a:t>
                      </a:r>
                    </a:p>
                  </a:txBody>
                  <a:tcPr anchor="ctr" anchorCtr="1"/>
                </a:tc>
                <a:tc>
                  <a:txBody>
                    <a:bodyPr/>
                    <a:lstStyle/>
                    <a:p>
                      <a:r>
                        <a:rPr lang="en-IN" dirty="0"/>
                        <a:t>Private</a:t>
                      </a:r>
                    </a:p>
                  </a:txBody>
                  <a:tcPr anchor="ctr" anchorCtr="1"/>
                </a:tc>
                <a:tc>
                  <a:txBody>
                    <a:bodyPr/>
                    <a:lstStyle/>
                    <a:p>
                      <a:r>
                        <a:rPr lang="en-IN" dirty="0"/>
                        <a:t>Private Protected</a:t>
                      </a:r>
                    </a:p>
                    <a:p>
                      <a:r>
                        <a:rPr lang="en-IN" dirty="0"/>
                        <a:t>(class &amp; its sub class)</a:t>
                      </a:r>
                    </a:p>
                  </a:txBody>
                  <a:tcPr anchor="ctr" anchorCtr="1"/>
                </a:tc>
                <a:extLst>
                  <a:ext uri="{0D108BD9-81ED-4DB2-BD59-A6C34878D82A}">
                    <a16:rowId xmlns:a16="http://schemas.microsoft.com/office/drawing/2014/main" val="3025732726"/>
                  </a:ext>
                </a:extLst>
              </a:tr>
              <a:tr h="910834">
                <a:tc>
                  <a:txBody>
                    <a:bodyPr/>
                    <a:lstStyle/>
                    <a:p>
                      <a:pPr algn="ctr"/>
                      <a:r>
                        <a:rPr lang="en-IN" dirty="0"/>
                        <a:t>Same Class</a:t>
                      </a:r>
                    </a:p>
                  </a:txBody>
                  <a:tcPr anchor="ctr" anchorCtr="1"/>
                </a:tc>
                <a:tc>
                  <a:txBody>
                    <a:bodyPr/>
                    <a:lstStyle/>
                    <a:p>
                      <a:pPr algn="ctr"/>
                      <a:r>
                        <a:rPr lang="en-IN" dirty="0"/>
                        <a:t>Yes</a:t>
                      </a:r>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dirty="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dirty="0">
                          <a:ln>
                            <a:noFill/>
                          </a:ln>
                          <a:effectLst/>
                          <a:uLnTx/>
                          <a:uFillTx/>
                        </a:rPr>
                        <a:t>Yes</a:t>
                      </a:r>
                      <a:endParaRPr lang="en-IN" dirty="0"/>
                    </a:p>
                  </a:txBody>
                  <a:tcPr anchor="ctr" anchorCtr="1"/>
                </a:tc>
                <a:extLst>
                  <a:ext uri="{0D108BD9-81ED-4DB2-BD59-A6C34878D82A}">
                    <a16:rowId xmlns:a16="http://schemas.microsoft.com/office/drawing/2014/main" val="3054892572"/>
                  </a:ext>
                </a:extLst>
              </a:tr>
              <a:tr h="910834">
                <a:tc>
                  <a:txBody>
                    <a:bodyPr/>
                    <a:lstStyle/>
                    <a:p>
                      <a:pPr algn="ctr"/>
                      <a:r>
                        <a:rPr lang="en-IN" dirty="0"/>
                        <a:t>Sub class in same package</a:t>
                      </a:r>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No</a:t>
                      </a:r>
                      <a:endParaRPr lang="en-IN" dirty="0"/>
                    </a:p>
                  </a:txBody>
                  <a:tcPr anchor="ctr" anchorCtr="1"/>
                </a:tc>
                <a:tc>
                  <a:txBody>
                    <a:bodyPr/>
                    <a:lstStyle/>
                    <a:p>
                      <a:pPr algn="ctr"/>
                      <a:r>
                        <a:rPr kumimoji="0" lang="en-IN" sz="1800" u="none" strike="noStrike" kern="1200" cap="none" spc="0" normalizeH="0" baseline="0" noProof="0" dirty="0">
                          <a:ln>
                            <a:noFill/>
                          </a:ln>
                          <a:effectLst/>
                          <a:uLnTx/>
                          <a:uFillTx/>
                        </a:rPr>
                        <a:t>Yes</a:t>
                      </a:r>
                      <a:endParaRPr lang="en-IN" dirty="0"/>
                    </a:p>
                  </a:txBody>
                  <a:tcPr anchor="ctr" anchorCtr="1"/>
                </a:tc>
                <a:extLst>
                  <a:ext uri="{0D108BD9-81ED-4DB2-BD59-A6C34878D82A}">
                    <a16:rowId xmlns:a16="http://schemas.microsoft.com/office/drawing/2014/main" val="163174120"/>
                  </a:ext>
                </a:extLst>
              </a:tr>
              <a:tr h="910834">
                <a:tc>
                  <a:txBody>
                    <a:bodyPr/>
                    <a:lstStyle/>
                    <a:p>
                      <a:pPr algn="ctr"/>
                      <a:r>
                        <a:rPr lang="en-IN" dirty="0"/>
                        <a:t>Other classes in same package</a:t>
                      </a:r>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dirty="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No</a:t>
                      </a:r>
                      <a:endParaRPr lang="en-IN" dirty="0"/>
                    </a:p>
                  </a:txBody>
                  <a:tcPr anchor="ctr" anchorCtr="1"/>
                </a:tc>
                <a:tc>
                  <a:txBody>
                    <a:bodyPr/>
                    <a:lstStyle/>
                    <a:p>
                      <a:pPr algn="ctr"/>
                      <a:r>
                        <a:rPr lang="en-IN" dirty="0"/>
                        <a:t>No</a:t>
                      </a:r>
                    </a:p>
                  </a:txBody>
                  <a:tcPr anchor="ctr" anchorCtr="1"/>
                </a:tc>
                <a:extLst>
                  <a:ext uri="{0D108BD9-81ED-4DB2-BD59-A6C34878D82A}">
                    <a16:rowId xmlns:a16="http://schemas.microsoft.com/office/drawing/2014/main" val="1634522526"/>
                  </a:ext>
                </a:extLst>
              </a:tr>
              <a:tr h="910834">
                <a:tc>
                  <a:txBody>
                    <a:bodyPr/>
                    <a:lstStyle/>
                    <a:p>
                      <a:pPr algn="ctr"/>
                      <a:r>
                        <a:rPr lang="en-IN" dirty="0"/>
                        <a:t>Subclass in other packages</a:t>
                      </a:r>
                    </a:p>
                  </a:txBody>
                  <a:tcPr anchor="ctr" anchorCtr="1"/>
                </a:tc>
                <a:tc>
                  <a:txBody>
                    <a:bodyPr/>
                    <a:lstStyle/>
                    <a:p>
                      <a:pPr algn="ctr"/>
                      <a:r>
                        <a:rPr kumimoji="0" lang="en-IN" sz="1800" u="none" strike="noStrike" kern="1200" cap="none" spc="0" normalizeH="0" baseline="0" noProof="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dirty="0">
                          <a:ln>
                            <a:noFill/>
                          </a:ln>
                          <a:effectLst/>
                          <a:uLnTx/>
                          <a:uFillTx/>
                        </a:rPr>
                        <a:t>Yes</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No</a:t>
                      </a:r>
                      <a:endParaRPr lang="en-IN" dirty="0"/>
                    </a:p>
                  </a:txBody>
                  <a:tcPr anchor="ctr" anchorCtr="1"/>
                </a:tc>
                <a:tc>
                  <a:txBody>
                    <a:bodyPr/>
                    <a:lstStyle/>
                    <a:p>
                      <a:pPr algn="ctr"/>
                      <a:r>
                        <a:rPr kumimoji="0" lang="en-IN" sz="1800" u="none" strike="noStrike" kern="1200" cap="none" spc="0" normalizeH="0" baseline="0" noProof="0">
                          <a:ln>
                            <a:noFill/>
                          </a:ln>
                          <a:effectLst/>
                          <a:uLnTx/>
                          <a:uFillTx/>
                        </a:rPr>
                        <a:t>No</a:t>
                      </a:r>
                      <a:endParaRPr lang="en-IN" dirty="0"/>
                    </a:p>
                  </a:txBody>
                  <a:tcPr anchor="ctr" anchorCtr="1"/>
                </a:tc>
                <a:tc>
                  <a:txBody>
                    <a:bodyPr/>
                    <a:lstStyle/>
                    <a:p>
                      <a:pPr algn="ctr"/>
                      <a:r>
                        <a:rPr lang="en-IN" dirty="0"/>
                        <a:t>Yes</a:t>
                      </a:r>
                    </a:p>
                  </a:txBody>
                  <a:tcPr anchor="ctr" anchorCtr="1"/>
                </a:tc>
                <a:extLst>
                  <a:ext uri="{0D108BD9-81ED-4DB2-BD59-A6C34878D82A}">
                    <a16:rowId xmlns:a16="http://schemas.microsoft.com/office/drawing/2014/main" val="3850571064"/>
                  </a:ext>
                </a:extLst>
              </a:tr>
              <a:tr h="910834">
                <a:tc>
                  <a:txBody>
                    <a:bodyPr/>
                    <a:lstStyle/>
                    <a:p>
                      <a:pPr algn="ctr"/>
                      <a:r>
                        <a:rPr lang="en-IN" dirty="0"/>
                        <a:t>Non-subclasses in other packages</a:t>
                      </a:r>
                    </a:p>
                  </a:txBody>
                  <a:tcPr anchor="ctr" anchorCtr="1"/>
                </a:tc>
                <a:tc>
                  <a:txBody>
                    <a:bodyPr/>
                    <a:lstStyle/>
                    <a:p>
                      <a:pPr algn="ctr"/>
                      <a:r>
                        <a:rPr kumimoji="0" lang="en-IN" sz="1800" u="none" strike="noStrike" kern="1200" cap="none" spc="0" normalizeH="0" baseline="0" noProof="0" dirty="0">
                          <a:ln>
                            <a:noFill/>
                          </a:ln>
                          <a:effectLst/>
                          <a:uLnTx/>
                          <a:uFillTx/>
                        </a:rPr>
                        <a:t>Yes</a:t>
                      </a:r>
                      <a:endParaRPr lang="en-IN" dirty="0"/>
                    </a:p>
                  </a:txBody>
                  <a:tcPr anchor="ctr" anchorCtr="1"/>
                </a:tc>
                <a:tc>
                  <a:txBody>
                    <a:bodyPr/>
                    <a:lstStyle/>
                    <a:p>
                      <a:pPr algn="ctr"/>
                      <a:r>
                        <a:rPr lang="en-IN" dirty="0"/>
                        <a:t>No</a:t>
                      </a:r>
                    </a:p>
                  </a:txBody>
                  <a:tcPr anchor="ctr" anchorCtr="1"/>
                </a:tc>
                <a:tc>
                  <a:txBody>
                    <a:bodyPr/>
                    <a:lstStyle/>
                    <a:p>
                      <a:pPr algn="ctr"/>
                      <a:r>
                        <a:rPr kumimoji="0" lang="en-IN" sz="1800" u="none" strike="noStrike" kern="1200" cap="none" spc="0" normalizeH="0" baseline="0" noProof="0" dirty="0">
                          <a:ln>
                            <a:noFill/>
                          </a:ln>
                          <a:effectLst/>
                          <a:uLnTx/>
                          <a:uFillTx/>
                        </a:rPr>
                        <a:t>No</a:t>
                      </a:r>
                      <a:endParaRPr lang="en-IN" dirty="0"/>
                    </a:p>
                  </a:txBody>
                  <a:tcPr anchor="ctr" anchorCtr="1"/>
                </a:tc>
                <a:tc>
                  <a:txBody>
                    <a:bodyPr/>
                    <a:lstStyle/>
                    <a:p>
                      <a:pPr algn="ctr"/>
                      <a:r>
                        <a:rPr kumimoji="0" lang="en-IN" sz="1800" u="none" strike="noStrike" kern="1200" cap="none" spc="0" normalizeH="0" baseline="0" noProof="0" dirty="0">
                          <a:ln>
                            <a:noFill/>
                          </a:ln>
                          <a:effectLst/>
                          <a:uLnTx/>
                          <a:uFillTx/>
                        </a:rPr>
                        <a:t>No</a:t>
                      </a:r>
                      <a:endParaRPr lang="en-IN" dirty="0"/>
                    </a:p>
                  </a:txBody>
                  <a:tcPr anchor="ctr" anchorCtr="1"/>
                </a:tc>
                <a:tc>
                  <a:txBody>
                    <a:bodyPr/>
                    <a:lstStyle/>
                    <a:p>
                      <a:pPr algn="ctr"/>
                      <a:r>
                        <a:rPr lang="en-IN" dirty="0"/>
                        <a:t>No</a:t>
                      </a:r>
                    </a:p>
                  </a:txBody>
                  <a:tcPr anchor="ctr" anchorCtr="1"/>
                </a:tc>
                <a:extLst>
                  <a:ext uri="{0D108BD9-81ED-4DB2-BD59-A6C34878D82A}">
                    <a16:rowId xmlns:a16="http://schemas.microsoft.com/office/drawing/2014/main" val="1608334374"/>
                  </a:ext>
                </a:extLst>
              </a:tr>
            </a:tbl>
          </a:graphicData>
        </a:graphic>
      </p:graphicFrame>
      <p:cxnSp>
        <p:nvCxnSpPr>
          <p:cNvPr id="7" name="Straight Connector 6"/>
          <p:cNvCxnSpPr/>
          <p:nvPr/>
        </p:nvCxnSpPr>
        <p:spPr>
          <a:xfrm>
            <a:off x="251012" y="1055716"/>
            <a:ext cx="2500501" cy="85621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169622" y="1379913"/>
            <a:ext cx="349134" cy="831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5636" y="1255222"/>
            <a:ext cx="8313" cy="25769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40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Class</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A class is a group of objects which have common properties. </a:t>
            </a:r>
          </a:p>
          <a:p>
            <a:r>
              <a:rPr lang="en-US" dirty="0"/>
              <a:t>It is a template or blueprint from which objects are created.</a:t>
            </a:r>
          </a:p>
          <a:p>
            <a:r>
              <a:rPr lang="en-US" dirty="0"/>
              <a:t>It is a logical entity. It can't be physical.</a:t>
            </a:r>
          </a:p>
          <a:p>
            <a:r>
              <a:rPr lang="en-US" dirty="0"/>
              <a:t>A class in Java can contain:</a:t>
            </a:r>
          </a:p>
          <a:p>
            <a:pPr lvl="1"/>
            <a:r>
              <a:rPr lang="en-US" b="1" dirty="0"/>
              <a:t>Fields</a:t>
            </a:r>
            <a:endParaRPr lang="en-US" dirty="0"/>
          </a:p>
          <a:p>
            <a:pPr lvl="1"/>
            <a:r>
              <a:rPr lang="en-US" b="1" dirty="0"/>
              <a:t>Methods</a:t>
            </a:r>
            <a:endParaRPr lang="en-US" dirty="0"/>
          </a:p>
          <a:p>
            <a:pPr lvl="1"/>
            <a:r>
              <a:rPr lang="en-US" b="1" dirty="0"/>
              <a:t>Constructors</a:t>
            </a:r>
            <a:endParaRPr lang="en-US" dirty="0"/>
          </a:p>
          <a:p>
            <a:pPr lvl="1"/>
            <a:r>
              <a:rPr lang="en-US" b="1" dirty="0"/>
              <a:t>Blocks</a:t>
            </a:r>
            <a:endParaRPr lang="en-US" dirty="0"/>
          </a:p>
          <a:p>
            <a:pPr lvl="1"/>
            <a:r>
              <a:rPr lang="en-US" b="1" dirty="0"/>
              <a:t>Nested class and interface</a:t>
            </a:r>
            <a:endParaRPr lang="en-US" dirty="0"/>
          </a:p>
          <a:p>
            <a:pPr algn="just"/>
            <a:r>
              <a:rPr lang="en-US" dirty="0"/>
              <a:t>Syntax to declare a class:</a:t>
            </a:r>
          </a:p>
          <a:p>
            <a:pPr marL="400050" lvl="1" indent="0">
              <a:buNone/>
            </a:pPr>
            <a:r>
              <a:rPr lang="en-IN" b="1" dirty="0"/>
              <a:t>class</a:t>
            </a:r>
            <a:r>
              <a:rPr lang="en-IN" dirty="0"/>
              <a:t> &lt;</a:t>
            </a:r>
            <a:r>
              <a:rPr lang="en-IN" dirty="0" err="1"/>
              <a:t>class_name</a:t>
            </a:r>
            <a:r>
              <a:rPr lang="en-IN" dirty="0"/>
              <a:t>&gt;{  </a:t>
            </a:r>
          </a:p>
          <a:p>
            <a:pPr marL="400050" lvl="1" indent="0">
              <a:buNone/>
            </a:pPr>
            <a:r>
              <a:rPr lang="en-IN" dirty="0"/>
              <a:t>    field;  </a:t>
            </a:r>
          </a:p>
          <a:p>
            <a:pPr marL="400050" lvl="1" indent="0">
              <a:buNone/>
            </a:pPr>
            <a:r>
              <a:rPr lang="en-IN" dirty="0"/>
              <a:t>    method;  </a:t>
            </a:r>
          </a:p>
          <a:p>
            <a:pPr marL="400050" lvl="1" indent="0">
              <a:buNone/>
            </a:pPr>
            <a:r>
              <a:rPr lang="en-IN" dirty="0"/>
              <a:t>}  </a:t>
            </a:r>
          </a:p>
          <a:p>
            <a:pPr algn="just"/>
            <a:endParaRPr lang="en-US" dirty="0"/>
          </a:p>
          <a:p>
            <a:pPr marL="0" indent="0" algn="just">
              <a:buNone/>
            </a:pPr>
            <a:endParaRPr lang="en-US" dirty="0"/>
          </a:p>
        </p:txBody>
      </p:sp>
    </p:spTree>
    <p:extLst>
      <p:ext uri="{BB962C8B-B14F-4D97-AF65-F5344CB8AC3E}">
        <p14:creationId xmlns:p14="http://schemas.microsoft.com/office/powerpoint/2010/main" val="4240946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Objects</a:t>
            </a:r>
            <a:br>
              <a:rPr lang="en-US" dirty="0"/>
            </a:b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sz="1800" dirty="0"/>
              <a:t>An entity that has state and behavior is known as an object e.g., chair, bike, marker, pen, table, car, etc. </a:t>
            </a:r>
          </a:p>
          <a:p>
            <a:r>
              <a:rPr lang="en-US" sz="1800" dirty="0"/>
              <a:t>It can be physical or logical (tangible and intangible)</a:t>
            </a:r>
          </a:p>
          <a:p>
            <a:r>
              <a:rPr lang="en-US" sz="1800" dirty="0"/>
              <a:t>An object has three characteristics:</a:t>
            </a:r>
          </a:p>
          <a:p>
            <a:pPr lvl="1"/>
            <a:r>
              <a:rPr lang="en-US" sz="1600" b="1" dirty="0"/>
              <a:t>State:</a:t>
            </a:r>
            <a:r>
              <a:rPr lang="en-US" sz="1600" dirty="0"/>
              <a:t> represents the data (value) of an object.</a:t>
            </a:r>
          </a:p>
          <a:p>
            <a:pPr lvl="1"/>
            <a:r>
              <a:rPr lang="en-US" sz="1600" b="1" dirty="0"/>
              <a:t>Behavior:</a:t>
            </a:r>
            <a:r>
              <a:rPr lang="en-US" sz="1600" dirty="0"/>
              <a:t> represents the behavior (functionality) of an object such as deposit, withdraw, etc.</a:t>
            </a:r>
          </a:p>
          <a:p>
            <a:pPr lvl="1"/>
            <a:r>
              <a:rPr lang="en-US" sz="1600" b="1" dirty="0"/>
              <a:t>Identity:</a:t>
            </a:r>
            <a:r>
              <a:rPr lang="en-US" sz="1600" dirty="0"/>
              <a:t> An object identity is typically implemented via a unique ID. The value of the ID is not visible to the external user. However, it is used internally by the JVM to identify each object uniquely.</a:t>
            </a:r>
          </a:p>
          <a:p>
            <a:r>
              <a:rPr lang="en-US" sz="1800" b="1" dirty="0"/>
              <a:t>An object is an instance of a class.</a:t>
            </a:r>
            <a:r>
              <a:rPr lang="en-US" sz="1800" dirty="0"/>
              <a:t> A class is a template or blueprint from which objects are created. So, an object is the instance(result) of a class.</a:t>
            </a:r>
          </a:p>
          <a:p>
            <a:r>
              <a:rPr lang="en-US" sz="1800" b="1" dirty="0"/>
              <a:t>Object Definitions:</a:t>
            </a:r>
            <a:endParaRPr lang="en-US" sz="1800" dirty="0"/>
          </a:p>
          <a:p>
            <a:pPr lvl="1"/>
            <a:r>
              <a:rPr lang="en-US" sz="1600" dirty="0"/>
              <a:t>An object is </a:t>
            </a:r>
            <a:r>
              <a:rPr lang="en-US" sz="1600" i="1" dirty="0"/>
              <a:t>a real-world entity</a:t>
            </a:r>
            <a:r>
              <a:rPr lang="en-US" sz="1600" dirty="0"/>
              <a:t>.</a:t>
            </a:r>
          </a:p>
          <a:p>
            <a:pPr lvl="1"/>
            <a:r>
              <a:rPr lang="en-US" sz="1600" dirty="0"/>
              <a:t>An object is </a:t>
            </a:r>
            <a:r>
              <a:rPr lang="en-US" sz="1600" i="1" dirty="0"/>
              <a:t>a runtime entity</a:t>
            </a:r>
            <a:r>
              <a:rPr lang="en-US" sz="1600" dirty="0"/>
              <a:t>.</a:t>
            </a:r>
          </a:p>
          <a:p>
            <a:pPr lvl="1"/>
            <a:r>
              <a:rPr lang="en-US" sz="1600" dirty="0"/>
              <a:t>The object is </a:t>
            </a:r>
            <a:r>
              <a:rPr lang="en-US" sz="1600" i="1" dirty="0"/>
              <a:t>an entity which has state and behavior</a:t>
            </a:r>
            <a:r>
              <a:rPr lang="en-US" sz="1600" dirty="0"/>
              <a:t>.</a:t>
            </a:r>
          </a:p>
          <a:p>
            <a:pPr lvl="1"/>
            <a:r>
              <a:rPr lang="en-US" sz="1600" dirty="0"/>
              <a:t>The object is </a:t>
            </a:r>
            <a:r>
              <a:rPr lang="en-US" sz="1600" i="1" dirty="0"/>
              <a:t>an instance of a class</a:t>
            </a:r>
            <a:r>
              <a:rPr lang="en-US" sz="1600" dirty="0"/>
              <a:t>.</a:t>
            </a:r>
          </a:p>
          <a:p>
            <a:endParaRPr lang="en-US" dirty="0"/>
          </a:p>
        </p:txBody>
      </p:sp>
    </p:spTree>
    <p:extLst>
      <p:ext uri="{BB962C8B-B14F-4D97-AF65-F5344CB8AC3E}">
        <p14:creationId xmlns:p14="http://schemas.microsoft.com/office/powerpoint/2010/main" val="2716252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20209"/>
            <a:ext cx="11604568" cy="819129"/>
          </a:xfrm>
        </p:spPr>
        <p:txBody>
          <a:bodyPr/>
          <a:lstStyle/>
          <a:p>
            <a:pPr algn="ctr"/>
            <a:r>
              <a:rPr lang="en-IN" dirty="0"/>
              <a:t>Data Abstraction</a:t>
            </a:r>
          </a:p>
        </p:txBody>
      </p:sp>
      <p:sp>
        <p:nvSpPr>
          <p:cNvPr id="3" name="Content Placeholder 2"/>
          <p:cNvSpPr>
            <a:spLocks noGrp="1"/>
          </p:cNvSpPr>
          <p:nvPr>
            <p:ph idx="1"/>
          </p:nvPr>
        </p:nvSpPr>
        <p:spPr>
          <a:xfrm>
            <a:off x="299258" y="939338"/>
            <a:ext cx="11604568" cy="5677593"/>
          </a:xfrm>
        </p:spPr>
        <p:txBody>
          <a:bodyPr/>
          <a:lstStyle/>
          <a:p>
            <a:pPr algn="just"/>
            <a:r>
              <a:rPr lang="en-US" dirty="0"/>
              <a:t>Data abstraction is one of the most essential and important features of object-oriented programming. </a:t>
            </a:r>
          </a:p>
          <a:p>
            <a:pPr algn="just"/>
            <a:r>
              <a:rPr lang="en-US" b="1" dirty="0"/>
              <a:t>Data abstraction refers to providing only essential information about the data to the outside world, hiding the background details or implementation.</a:t>
            </a:r>
            <a:r>
              <a:rPr lang="en-US" dirty="0"/>
              <a:t> </a:t>
            </a:r>
          </a:p>
          <a:p>
            <a:pPr algn="just"/>
            <a:r>
              <a:rPr lang="en-US" dirty="0"/>
              <a:t>This helps to achieve security.</a:t>
            </a:r>
          </a:p>
          <a:p>
            <a:pPr algn="just"/>
            <a:r>
              <a:rPr lang="en-US" dirty="0" err="1"/>
              <a:t>Eg</a:t>
            </a:r>
            <a:r>
              <a:rPr lang="en-US" dirty="0"/>
              <a:t> : A man driving a car and pushing accelerator or applying brakes, Withdrawing cash from an ATM Machine, using any app on mobile phone.</a:t>
            </a:r>
            <a:endParaRPr lang="en-IN" dirty="0"/>
          </a:p>
        </p:txBody>
      </p:sp>
      <p:pic>
        <p:nvPicPr>
          <p:cNvPr id="6146" name="Picture 2" descr="Abstraction in OOPs - Logicmojo"/>
          <p:cNvPicPr>
            <a:picLocks noChangeAspect="1" noChangeArrowheads="1"/>
          </p:cNvPicPr>
          <p:nvPr/>
        </p:nvPicPr>
        <p:blipFill rotWithShape="1">
          <a:blip r:embed="rId2">
            <a:extLst>
              <a:ext uri="{28A0092B-C50C-407E-A947-70E740481C1C}">
                <a14:useLocalDpi xmlns:a14="http://schemas.microsoft.com/office/drawing/2010/main" val="0"/>
              </a:ext>
            </a:extLst>
          </a:blip>
          <a:srcRect l="4435" t="6379" r="7469" b="12422"/>
          <a:stretch/>
        </p:blipFill>
        <p:spPr bwMode="auto">
          <a:xfrm>
            <a:off x="1129837" y="3848792"/>
            <a:ext cx="3632663" cy="22278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t="6803" b="22534"/>
          <a:stretch/>
        </p:blipFill>
        <p:spPr>
          <a:xfrm>
            <a:off x="5892339" y="3848792"/>
            <a:ext cx="5246716" cy="2244437"/>
          </a:xfrm>
          <a:prstGeom prst="rect">
            <a:avLst/>
          </a:prstGeom>
        </p:spPr>
      </p:pic>
    </p:spTree>
    <p:extLst>
      <p:ext uri="{BB962C8B-B14F-4D97-AF65-F5344CB8AC3E}">
        <p14:creationId xmlns:p14="http://schemas.microsoft.com/office/powerpoint/2010/main" val="3215616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Java Objects</a:t>
            </a:r>
            <a:br>
              <a:rPr lang="en-US" dirty="0"/>
            </a:b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We can make objects of the class and memory space will be allocated to the fields of that object.</a:t>
            </a:r>
          </a:p>
          <a:p>
            <a:r>
              <a:rPr lang="en-US" dirty="0"/>
              <a:t>The methods of a class can be accessed using the objects using the dot(.) operator.</a:t>
            </a:r>
          </a:p>
          <a:p>
            <a:r>
              <a:rPr lang="en-US" dirty="0"/>
              <a:t>Syntax of making an object of a class is –</a:t>
            </a:r>
          </a:p>
          <a:p>
            <a:pPr marL="0" indent="0">
              <a:buNone/>
            </a:pPr>
            <a:r>
              <a:rPr lang="en-US" dirty="0"/>
              <a:t>      </a:t>
            </a:r>
            <a:r>
              <a:rPr lang="en-US" dirty="0" err="1"/>
              <a:t>class_name</a:t>
            </a:r>
            <a:r>
              <a:rPr lang="en-US" dirty="0"/>
              <a:t> </a:t>
            </a:r>
            <a:r>
              <a:rPr lang="en-US" dirty="0" err="1"/>
              <a:t>object_name</a:t>
            </a:r>
            <a:r>
              <a:rPr lang="en-US" dirty="0"/>
              <a:t> = new </a:t>
            </a:r>
            <a:r>
              <a:rPr lang="en-US" dirty="0" err="1"/>
              <a:t>class_name</a:t>
            </a:r>
            <a:r>
              <a:rPr lang="en-US" dirty="0"/>
              <a:t>(parameters to be passed)</a:t>
            </a:r>
          </a:p>
          <a:p>
            <a:pPr marL="0" indent="0">
              <a:buNone/>
            </a:pPr>
            <a:r>
              <a:rPr lang="en-US" dirty="0" err="1"/>
              <a:t>Eg</a:t>
            </a:r>
            <a:r>
              <a:rPr lang="en-US" dirty="0"/>
              <a:t> : WAP to create a class Circle. It should have three methods namely accept radius, calculate area and display the area.</a:t>
            </a:r>
          </a:p>
        </p:txBody>
      </p:sp>
    </p:spTree>
    <p:extLst>
      <p:ext uri="{BB962C8B-B14F-4D97-AF65-F5344CB8AC3E}">
        <p14:creationId xmlns:p14="http://schemas.microsoft.com/office/powerpoint/2010/main" val="539534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1" y="101600"/>
            <a:ext cx="3998422" cy="6681585"/>
          </a:xfrm>
        </p:spPr>
        <p:txBody>
          <a:bodyPr>
            <a:noAutofit/>
          </a:bodyPr>
          <a:lstStyle/>
          <a:p>
            <a:pPr marL="0" indent="0">
              <a:buNone/>
            </a:pPr>
            <a:r>
              <a:rPr lang="en-IN" sz="1800" dirty="0"/>
              <a:t>import </a:t>
            </a:r>
            <a:r>
              <a:rPr lang="en-IN" sz="1800" dirty="0" err="1"/>
              <a:t>java.util</a:t>
            </a:r>
            <a:r>
              <a:rPr lang="en-IN" sz="1800" dirty="0"/>
              <a:t>.*;</a:t>
            </a:r>
          </a:p>
          <a:p>
            <a:pPr marL="0" indent="0">
              <a:buNone/>
            </a:pPr>
            <a:r>
              <a:rPr lang="en-IN" sz="1800" dirty="0"/>
              <a:t>class Circle{</a:t>
            </a:r>
          </a:p>
          <a:p>
            <a:pPr marL="0" indent="0">
              <a:buNone/>
            </a:pPr>
            <a:r>
              <a:rPr lang="en-IN" sz="1800" dirty="0"/>
              <a:t> private float </a:t>
            </a:r>
            <a:r>
              <a:rPr lang="en-IN" sz="1800" dirty="0" err="1"/>
              <a:t>r,area</a:t>
            </a:r>
            <a:r>
              <a:rPr lang="en-IN" sz="1800" dirty="0"/>
              <a:t>;</a:t>
            </a:r>
          </a:p>
          <a:p>
            <a:pPr marL="0" indent="0">
              <a:buNone/>
            </a:pPr>
            <a:r>
              <a:rPr lang="en-IN" sz="1800" dirty="0"/>
              <a:t> public void accept(float x)</a:t>
            </a:r>
          </a:p>
          <a:p>
            <a:pPr marL="0" indent="0">
              <a:buNone/>
            </a:pPr>
            <a:r>
              <a:rPr lang="en-IN" sz="1800" dirty="0"/>
              <a:t> {</a:t>
            </a:r>
          </a:p>
          <a:p>
            <a:pPr marL="0" indent="0">
              <a:buNone/>
            </a:pPr>
            <a:r>
              <a:rPr lang="en-IN" sz="1800" dirty="0"/>
              <a:t>    r=x;</a:t>
            </a:r>
          </a:p>
          <a:p>
            <a:pPr marL="0" indent="0">
              <a:buNone/>
            </a:pPr>
            <a:r>
              <a:rPr lang="en-IN" sz="1800" dirty="0"/>
              <a:t> }</a:t>
            </a:r>
          </a:p>
          <a:p>
            <a:pPr marL="0" indent="0">
              <a:buNone/>
            </a:pPr>
            <a:r>
              <a:rPr lang="en-IN" sz="1800" dirty="0"/>
              <a:t> public void calculate()</a:t>
            </a:r>
          </a:p>
          <a:p>
            <a:pPr marL="0" indent="0">
              <a:buNone/>
            </a:pPr>
            <a:r>
              <a:rPr lang="en-IN" sz="1800" dirty="0"/>
              <a:t> {</a:t>
            </a:r>
          </a:p>
          <a:p>
            <a:pPr marL="0" indent="0">
              <a:buNone/>
            </a:pPr>
            <a:r>
              <a:rPr lang="en-IN" sz="1800" dirty="0"/>
              <a:t>    area=3.14f*r*r;</a:t>
            </a:r>
          </a:p>
          <a:p>
            <a:pPr marL="0" indent="0">
              <a:buNone/>
            </a:pPr>
            <a:r>
              <a:rPr lang="en-IN" sz="1800" dirty="0"/>
              <a:t> }</a:t>
            </a:r>
          </a:p>
          <a:p>
            <a:pPr marL="0" indent="0">
              <a:buNone/>
            </a:pPr>
            <a:r>
              <a:rPr lang="en-IN" sz="1800" dirty="0"/>
              <a:t> public void display()</a:t>
            </a:r>
          </a:p>
          <a:p>
            <a:pPr marL="0" indent="0">
              <a:buNone/>
            </a:pPr>
            <a:r>
              <a:rPr lang="en-IN" sz="1800" dirty="0"/>
              <a:t> {</a:t>
            </a:r>
          </a:p>
          <a:p>
            <a:pPr marL="0" indent="0">
              <a:buNone/>
            </a:pPr>
            <a:r>
              <a:rPr lang="en-IN" sz="1800" dirty="0"/>
              <a:t>    </a:t>
            </a:r>
            <a:r>
              <a:rPr lang="en-IN" sz="1800" dirty="0" err="1"/>
              <a:t>System.out.println</a:t>
            </a:r>
            <a:r>
              <a:rPr lang="en-IN" sz="1800" dirty="0"/>
              <a:t>("The area is : "+area);</a:t>
            </a:r>
          </a:p>
          <a:p>
            <a:pPr marL="0" indent="0">
              <a:buNone/>
            </a:pPr>
            <a:r>
              <a:rPr lang="en-IN" sz="1800" dirty="0"/>
              <a:t> }</a:t>
            </a:r>
          </a:p>
          <a:p>
            <a:pPr marL="0" indent="0">
              <a:buNone/>
            </a:pPr>
            <a:r>
              <a:rPr lang="en-IN" sz="1800" dirty="0"/>
              <a:t>}</a:t>
            </a:r>
          </a:p>
        </p:txBody>
      </p:sp>
      <p:sp>
        <p:nvSpPr>
          <p:cNvPr id="6" name="Content Placeholder 2">
            <a:extLst>
              <a:ext uri="{FF2B5EF4-FFF2-40B4-BE49-F238E27FC236}">
                <a16:creationId xmlns:a16="http://schemas.microsoft.com/office/drawing/2014/main" id="{9132244E-89E1-FFC8-885F-25D6A175592B}"/>
              </a:ext>
            </a:extLst>
          </p:cNvPr>
          <p:cNvSpPr txBox="1">
            <a:spLocks/>
          </p:cNvSpPr>
          <p:nvPr/>
        </p:nvSpPr>
        <p:spPr>
          <a:xfrm>
            <a:off x="4175760" y="101600"/>
            <a:ext cx="4835235" cy="665469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600" dirty="0"/>
              <a:t>class Main{</a:t>
            </a:r>
          </a:p>
          <a:p>
            <a:pPr marL="0" indent="0">
              <a:buNone/>
            </a:pPr>
            <a:r>
              <a:rPr lang="en-IN" sz="1600" dirty="0"/>
              <a:t>    public static void main(String </a:t>
            </a:r>
            <a:r>
              <a:rPr lang="en-IN" sz="1600" dirty="0" err="1"/>
              <a:t>args</a:t>
            </a:r>
            <a:r>
              <a:rPr lang="en-IN" sz="1600" dirty="0"/>
              <a:t>[])</a:t>
            </a:r>
          </a:p>
          <a:p>
            <a:pPr marL="0" indent="0">
              <a:buNone/>
            </a:pPr>
            <a:r>
              <a:rPr lang="en-IN" sz="1600" dirty="0"/>
              <a:t>    {</a:t>
            </a:r>
          </a:p>
          <a:p>
            <a:pPr marL="0" indent="0">
              <a:buNone/>
            </a:pPr>
            <a:r>
              <a:rPr lang="en-IN" sz="1600" dirty="0"/>
              <a:t>        float rad;</a:t>
            </a:r>
          </a:p>
          <a:p>
            <a:pPr marL="0" indent="0">
              <a:buNone/>
            </a:pPr>
            <a:r>
              <a:rPr lang="en-IN" sz="1600" dirty="0"/>
              <a:t>        Scanner </a:t>
            </a:r>
            <a:r>
              <a:rPr lang="en-IN" sz="1600" dirty="0" err="1"/>
              <a:t>sc</a:t>
            </a:r>
            <a:r>
              <a:rPr lang="en-IN" sz="1600" dirty="0"/>
              <a:t>=new Scanner(System.in);</a:t>
            </a:r>
          </a:p>
          <a:p>
            <a:pPr marL="0" indent="0">
              <a:buNone/>
            </a:pPr>
            <a:r>
              <a:rPr lang="en-IN" sz="1600" dirty="0"/>
              <a:t>        </a:t>
            </a:r>
            <a:r>
              <a:rPr lang="en-IN" sz="1600" dirty="0" err="1"/>
              <a:t>System.out.println</a:t>
            </a:r>
            <a:r>
              <a:rPr lang="en-IN" sz="1600" dirty="0"/>
              <a:t>("Enter radius");</a:t>
            </a:r>
          </a:p>
          <a:p>
            <a:pPr marL="0" indent="0">
              <a:buNone/>
            </a:pPr>
            <a:r>
              <a:rPr lang="en-IN" sz="1600" dirty="0"/>
              <a:t>        rad=</a:t>
            </a:r>
            <a:r>
              <a:rPr lang="en-IN" sz="1600" dirty="0" err="1"/>
              <a:t>sc.nextFloat</a:t>
            </a:r>
            <a:r>
              <a:rPr lang="en-IN" sz="1600" dirty="0"/>
              <a:t>();</a:t>
            </a:r>
          </a:p>
          <a:p>
            <a:pPr marL="0" indent="0">
              <a:buNone/>
            </a:pPr>
            <a:r>
              <a:rPr lang="en-IN" sz="1600" dirty="0"/>
              <a:t>        Circle c=new Circle();</a:t>
            </a:r>
          </a:p>
          <a:p>
            <a:pPr marL="0" indent="0">
              <a:buNone/>
            </a:pPr>
            <a:r>
              <a:rPr lang="en-IN" sz="1600" dirty="0"/>
              <a:t>        </a:t>
            </a:r>
            <a:r>
              <a:rPr lang="en-IN" sz="1600" dirty="0" err="1"/>
              <a:t>c.accept</a:t>
            </a:r>
            <a:r>
              <a:rPr lang="en-IN" sz="1600" dirty="0"/>
              <a:t>(rad);</a:t>
            </a:r>
          </a:p>
          <a:p>
            <a:pPr marL="0" indent="0">
              <a:buNone/>
            </a:pPr>
            <a:r>
              <a:rPr lang="en-IN" sz="1600" dirty="0"/>
              <a:t>        </a:t>
            </a:r>
            <a:r>
              <a:rPr lang="en-IN" sz="1600" dirty="0" err="1"/>
              <a:t>c.calculate</a:t>
            </a:r>
            <a:r>
              <a:rPr lang="en-IN" sz="1600" dirty="0"/>
              <a:t>();</a:t>
            </a:r>
          </a:p>
          <a:p>
            <a:pPr marL="0" indent="0">
              <a:buNone/>
            </a:pPr>
            <a:r>
              <a:rPr lang="en-IN" sz="1600" dirty="0"/>
              <a:t>        </a:t>
            </a:r>
            <a:r>
              <a:rPr lang="en-IN" sz="1600" dirty="0" err="1"/>
              <a:t>c.display</a:t>
            </a:r>
            <a:r>
              <a:rPr lang="en-IN" sz="1600" dirty="0"/>
              <a:t>();</a:t>
            </a:r>
          </a:p>
          <a:p>
            <a:pPr marL="0" indent="0">
              <a:buNone/>
            </a:pPr>
            <a:r>
              <a:rPr lang="en-IN" sz="1600" dirty="0"/>
              <a:t>    }</a:t>
            </a:r>
          </a:p>
          <a:p>
            <a:pPr marL="0" indent="0">
              <a:buNone/>
            </a:pPr>
            <a:r>
              <a:rPr lang="en-IN" sz="1600" dirty="0"/>
              <a:t>}</a:t>
            </a:r>
          </a:p>
          <a:p>
            <a:pPr marL="0" indent="0" algn="just">
              <a:buFont typeface="Wingdings 3" charset="2"/>
              <a:buNone/>
            </a:pPr>
            <a:endParaRPr lang="en-US" dirty="0"/>
          </a:p>
        </p:txBody>
      </p:sp>
      <p:pic>
        <p:nvPicPr>
          <p:cNvPr id="5" name="Picture 4"/>
          <p:cNvPicPr>
            <a:picLocks noChangeAspect="1"/>
          </p:cNvPicPr>
          <p:nvPr/>
        </p:nvPicPr>
        <p:blipFill>
          <a:blip r:embed="rId2"/>
          <a:stretch>
            <a:fillRect/>
          </a:stretch>
        </p:blipFill>
        <p:spPr>
          <a:xfrm>
            <a:off x="7081982" y="2965341"/>
            <a:ext cx="5029200" cy="3790950"/>
          </a:xfrm>
          <a:prstGeom prst="rect">
            <a:avLst/>
          </a:prstGeom>
        </p:spPr>
      </p:pic>
    </p:spTree>
    <p:extLst>
      <p:ext uri="{BB962C8B-B14F-4D97-AF65-F5344CB8AC3E}">
        <p14:creationId xmlns:p14="http://schemas.microsoft.com/office/powerpoint/2010/main" val="1027629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Constructor</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A constructor in Java is a </a:t>
            </a:r>
            <a:r>
              <a:rPr lang="en-US" b="1" dirty="0"/>
              <a:t>special method</a:t>
            </a:r>
            <a:r>
              <a:rPr lang="en-US" dirty="0"/>
              <a:t> that is used to initialize objects. </a:t>
            </a:r>
          </a:p>
          <a:p>
            <a:r>
              <a:rPr lang="en-US" dirty="0"/>
              <a:t>The constructor is called when an object of a class is created.</a:t>
            </a:r>
          </a:p>
          <a:p>
            <a:r>
              <a:rPr lang="en-US" dirty="0"/>
              <a:t> It can be used to set initial values for object attributes</a:t>
            </a:r>
          </a:p>
          <a:p>
            <a:r>
              <a:rPr lang="en-US" dirty="0"/>
              <a:t>At the time of calling constructor, memory for the object is allocated </a:t>
            </a:r>
          </a:p>
          <a:p>
            <a:r>
              <a:rPr lang="en-US" dirty="0"/>
              <a:t>Every time an object is created using the new() keyword, at least one constructor is called.</a:t>
            </a:r>
          </a:p>
          <a:p>
            <a:r>
              <a:rPr lang="en-US" dirty="0"/>
              <a:t>It calls a default constructor if there is no constructor available in the class. </a:t>
            </a:r>
          </a:p>
          <a:p>
            <a:r>
              <a:rPr lang="en-US" dirty="0"/>
              <a:t>In such case, Java compiler provides a default constructor by default.</a:t>
            </a:r>
          </a:p>
          <a:p>
            <a:r>
              <a:rPr lang="en-US" dirty="0"/>
              <a:t>There are two types of constructors in Java: no-</a:t>
            </a:r>
            <a:r>
              <a:rPr lang="en-US" dirty="0" err="1"/>
              <a:t>arg</a:t>
            </a:r>
            <a:r>
              <a:rPr lang="en-US" dirty="0"/>
              <a:t>(i.e. default) constructor, and parameterized constructor.</a:t>
            </a:r>
          </a:p>
          <a:p>
            <a:r>
              <a:rPr lang="en-US" dirty="0"/>
              <a:t>It is called constructor because it constructs the values at the time of object creation. </a:t>
            </a:r>
          </a:p>
          <a:p>
            <a:r>
              <a:rPr lang="en-US" dirty="0"/>
              <a:t>It is not necessary to write a constructor for a class. It is because java compiler creates a default constructor if your class doesn't have any.</a:t>
            </a:r>
          </a:p>
          <a:p>
            <a:endParaRPr lang="en-US" dirty="0"/>
          </a:p>
        </p:txBody>
      </p:sp>
    </p:spTree>
    <p:extLst>
      <p:ext uri="{BB962C8B-B14F-4D97-AF65-F5344CB8AC3E}">
        <p14:creationId xmlns:p14="http://schemas.microsoft.com/office/powerpoint/2010/main" val="1378221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Constructor</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Rules for creating constructors : </a:t>
            </a:r>
          </a:p>
          <a:p>
            <a:pPr lvl="1"/>
            <a:r>
              <a:rPr lang="en-US" dirty="0"/>
              <a:t>Constructor should always be public/default/protected.</a:t>
            </a:r>
          </a:p>
          <a:p>
            <a:pPr lvl="1"/>
            <a:r>
              <a:rPr lang="en-US" dirty="0"/>
              <a:t>Name of the constructor should always be same as that of the class</a:t>
            </a:r>
          </a:p>
          <a:p>
            <a:pPr lvl="1"/>
            <a:r>
              <a:rPr lang="en-US" dirty="0"/>
              <a:t>Constructor should not have a return type, </a:t>
            </a:r>
            <a:r>
              <a:rPr lang="en-US" b="1" dirty="0"/>
              <a:t>not even void.</a:t>
            </a:r>
          </a:p>
          <a:p>
            <a:pPr lvl="1"/>
            <a:r>
              <a:rPr lang="en-US" dirty="0"/>
              <a:t>Constructor is automatically called when an object of the class is created</a:t>
            </a:r>
          </a:p>
          <a:p>
            <a:pPr lvl="1"/>
            <a:r>
              <a:rPr lang="en-US" dirty="0"/>
              <a:t>There can be more than one constructor having same name but different parameter list. This is known as </a:t>
            </a:r>
            <a:r>
              <a:rPr lang="en-US" b="1" dirty="0"/>
              <a:t>Constructor Overloading</a:t>
            </a:r>
          </a:p>
          <a:p>
            <a:r>
              <a:rPr lang="en-US" dirty="0"/>
              <a:t>There are the following reasons to use constructors:</a:t>
            </a:r>
          </a:p>
          <a:p>
            <a:pPr lvl="1"/>
            <a:r>
              <a:rPr lang="en-US" dirty="0"/>
              <a:t>We use constructors to initialize the object with the default or initial state. The default values for primitives may not be what are you looking for.</a:t>
            </a:r>
          </a:p>
          <a:p>
            <a:pPr lvl="1"/>
            <a:r>
              <a:rPr lang="en-US" dirty="0"/>
              <a:t>Another reason to use constructor is that it informs about dependencies. In other words, using the constructor, we can request the user of that class for required dependencies.</a:t>
            </a:r>
          </a:p>
          <a:p>
            <a:pPr lvl="1"/>
            <a:r>
              <a:rPr lang="en-US" dirty="0"/>
              <a:t>We can find out what it needs in order to use this class, just by looking at the constructor.</a:t>
            </a:r>
          </a:p>
          <a:p>
            <a:r>
              <a:rPr lang="en-US" dirty="0"/>
              <a:t>In short, we use the constructor to </a:t>
            </a:r>
            <a:r>
              <a:rPr lang="en-US" b="1" dirty="0"/>
              <a:t>initialize the instance variable of the class.</a:t>
            </a:r>
            <a:endParaRPr lang="en-US" dirty="0"/>
          </a:p>
          <a:p>
            <a:pPr marL="57150" indent="0">
              <a:buNone/>
            </a:pPr>
            <a:endParaRPr lang="en-US" b="1" dirty="0"/>
          </a:p>
          <a:p>
            <a:pPr lvl="1"/>
            <a:endParaRPr lang="en-US" b="1" dirty="0"/>
          </a:p>
        </p:txBody>
      </p:sp>
    </p:spTree>
    <p:extLst>
      <p:ext uri="{BB962C8B-B14F-4D97-AF65-F5344CB8AC3E}">
        <p14:creationId xmlns:p14="http://schemas.microsoft.com/office/powerpoint/2010/main" val="23420724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1" y="101600"/>
            <a:ext cx="3998422" cy="6681585"/>
          </a:xfrm>
        </p:spPr>
        <p:txBody>
          <a:bodyPr>
            <a:noAutofit/>
          </a:bodyPr>
          <a:lstStyle/>
          <a:p>
            <a:pPr marL="0" indent="0">
              <a:buNone/>
            </a:pPr>
            <a:r>
              <a:rPr lang="en-IN" sz="1600" dirty="0"/>
              <a:t>import </a:t>
            </a:r>
            <a:r>
              <a:rPr lang="en-IN" sz="1600" dirty="0" err="1"/>
              <a:t>java.util</a:t>
            </a:r>
            <a:r>
              <a:rPr lang="en-IN" sz="1600" dirty="0"/>
              <a:t>.*;</a:t>
            </a:r>
          </a:p>
          <a:p>
            <a:pPr marL="0" indent="0">
              <a:buNone/>
            </a:pPr>
            <a:r>
              <a:rPr lang="en-IN" sz="1600" dirty="0"/>
              <a:t>class </a:t>
            </a:r>
            <a:r>
              <a:rPr lang="en-IN" sz="1600" dirty="0" err="1"/>
              <a:t>CircleDefConst</a:t>
            </a:r>
            <a:r>
              <a:rPr lang="en-IN" sz="1600" dirty="0"/>
              <a:t>{</a:t>
            </a:r>
          </a:p>
          <a:p>
            <a:pPr marL="0" indent="0">
              <a:buNone/>
            </a:pPr>
            <a:r>
              <a:rPr lang="en-IN" sz="1600" dirty="0"/>
              <a:t> private float </a:t>
            </a:r>
            <a:r>
              <a:rPr lang="en-IN" sz="1600" dirty="0" err="1"/>
              <a:t>r,area</a:t>
            </a:r>
            <a:r>
              <a:rPr lang="en-IN" sz="1600" dirty="0"/>
              <a:t>;</a:t>
            </a:r>
          </a:p>
          <a:p>
            <a:pPr marL="0" indent="0">
              <a:buNone/>
            </a:pPr>
            <a:r>
              <a:rPr lang="en-IN" sz="1600" dirty="0"/>
              <a:t> </a:t>
            </a:r>
            <a:r>
              <a:rPr lang="en-IN" sz="1600" dirty="0" err="1"/>
              <a:t>CircleDefConst</a:t>
            </a:r>
            <a:r>
              <a:rPr lang="en-IN" sz="1600" dirty="0"/>
              <a:t>()</a:t>
            </a:r>
          </a:p>
          <a:p>
            <a:pPr marL="0" indent="0">
              <a:buNone/>
            </a:pPr>
            <a:r>
              <a:rPr lang="en-IN" sz="1600" dirty="0"/>
              <a:t> {</a:t>
            </a:r>
          </a:p>
          <a:p>
            <a:pPr marL="0" indent="0">
              <a:buNone/>
            </a:pPr>
            <a:r>
              <a:rPr lang="en-IN" sz="1600" dirty="0"/>
              <a:t>    Scanner </a:t>
            </a:r>
            <a:r>
              <a:rPr lang="en-IN" sz="1600" dirty="0" err="1"/>
              <a:t>sc</a:t>
            </a:r>
            <a:r>
              <a:rPr lang="en-IN" sz="1600" dirty="0"/>
              <a:t>=new Scanner(System.in);</a:t>
            </a:r>
          </a:p>
          <a:p>
            <a:pPr marL="0" indent="0">
              <a:buNone/>
            </a:pPr>
            <a:r>
              <a:rPr lang="en-IN" sz="1600" dirty="0"/>
              <a:t>    </a:t>
            </a:r>
            <a:r>
              <a:rPr lang="en-IN" sz="1600" dirty="0" err="1"/>
              <a:t>System.out.println</a:t>
            </a:r>
            <a:r>
              <a:rPr lang="en-IN" sz="1600" dirty="0"/>
              <a:t>("Enter Radius");</a:t>
            </a:r>
          </a:p>
          <a:p>
            <a:pPr marL="0" indent="0">
              <a:buNone/>
            </a:pPr>
            <a:r>
              <a:rPr lang="en-IN" sz="1600" dirty="0"/>
              <a:t>    r=</a:t>
            </a:r>
            <a:r>
              <a:rPr lang="en-IN" sz="1600" dirty="0" err="1"/>
              <a:t>sc.nextFloat</a:t>
            </a:r>
            <a:r>
              <a:rPr lang="en-IN" sz="1600" dirty="0"/>
              <a:t>();</a:t>
            </a:r>
          </a:p>
          <a:p>
            <a:pPr marL="0" indent="0">
              <a:buNone/>
            </a:pPr>
            <a:r>
              <a:rPr lang="en-IN" sz="1600" dirty="0"/>
              <a:t> }</a:t>
            </a:r>
          </a:p>
          <a:p>
            <a:pPr marL="0" indent="0">
              <a:buNone/>
            </a:pPr>
            <a:r>
              <a:rPr lang="en-IN" sz="1600" dirty="0"/>
              <a:t> public void calculate()</a:t>
            </a:r>
          </a:p>
          <a:p>
            <a:pPr marL="0" indent="0">
              <a:buNone/>
            </a:pPr>
            <a:r>
              <a:rPr lang="en-IN" sz="1600" dirty="0"/>
              <a:t> {</a:t>
            </a:r>
          </a:p>
          <a:p>
            <a:pPr marL="0" indent="0">
              <a:buNone/>
            </a:pPr>
            <a:r>
              <a:rPr lang="en-IN" sz="1600" dirty="0"/>
              <a:t>    area=3.14f*r*r;</a:t>
            </a:r>
          </a:p>
          <a:p>
            <a:pPr marL="0" indent="0">
              <a:buNone/>
            </a:pPr>
            <a:r>
              <a:rPr lang="en-IN" sz="1600" dirty="0"/>
              <a:t> }</a:t>
            </a:r>
          </a:p>
          <a:p>
            <a:pPr marL="0" indent="0">
              <a:buNone/>
            </a:pPr>
            <a:r>
              <a:rPr lang="en-IN" sz="1600" dirty="0"/>
              <a:t> public void display()</a:t>
            </a:r>
          </a:p>
          <a:p>
            <a:pPr marL="0" indent="0">
              <a:buNone/>
            </a:pPr>
            <a:r>
              <a:rPr lang="en-IN" sz="1600" dirty="0"/>
              <a:t> {</a:t>
            </a:r>
          </a:p>
          <a:p>
            <a:pPr marL="0" indent="0">
              <a:buNone/>
            </a:pPr>
            <a:r>
              <a:rPr lang="en-IN" sz="1600" dirty="0"/>
              <a:t>    </a:t>
            </a:r>
            <a:r>
              <a:rPr lang="en-IN" sz="1600" dirty="0" err="1"/>
              <a:t>System.out.println</a:t>
            </a:r>
            <a:r>
              <a:rPr lang="en-IN" sz="1600" dirty="0"/>
              <a:t>("The area is : "+area);</a:t>
            </a:r>
          </a:p>
          <a:p>
            <a:pPr marL="0" indent="0">
              <a:buNone/>
            </a:pPr>
            <a:r>
              <a:rPr lang="en-IN" sz="1600" dirty="0"/>
              <a:t> } }</a:t>
            </a:r>
          </a:p>
        </p:txBody>
      </p:sp>
      <p:sp>
        <p:nvSpPr>
          <p:cNvPr id="6" name="Content Placeholder 2">
            <a:extLst>
              <a:ext uri="{FF2B5EF4-FFF2-40B4-BE49-F238E27FC236}">
                <a16:creationId xmlns:a16="http://schemas.microsoft.com/office/drawing/2014/main" id="{9132244E-89E1-FFC8-885F-25D6A175592B}"/>
              </a:ext>
            </a:extLst>
          </p:cNvPr>
          <p:cNvSpPr txBox="1">
            <a:spLocks/>
          </p:cNvSpPr>
          <p:nvPr/>
        </p:nvSpPr>
        <p:spPr>
          <a:xfrm>
            <a:off x="3676998" y="101600"/>
            <a:ext cx="4602478" cy="665469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600" dirty="0"/>
              <a:t>class Main{</a:t>
            </a:r>
          </a:p>
          <a:p>
            <a:pPr marL="0" indent="0">
              <a:buNone/>
            </a:pPr>
            <a:r>
              <a:rPr lang="en-IN" sz="1600" dirty="0"/>
              <a:t>    public static void main(String </a:t>
            </a:r>
            <a:r>
              <a:rPr lang="en-IN" sz="1600" dirty="0" err="1"/>
              <a:t>args</a:t>
            </a:r>
            <a:r>
              <a:rPr lang="en-IN" sz="1600" dirty="0"/>
              <a:t>[])</a:t>
            </a:r>
          </a:p>
          <a:p>
            <a:pPr marL="0" indent="0">
              <a:buNone/>
            </a:pPr>
            <a:r>
              <a:rPr lang="en-IN" sz="1600" dirty="0"/>
              <a:t>    {</a:t>
            </a:r>
          </a:p>
          <a:p>
            <a:pPr marL="0" indent="0">
              <a:buNone/>
            </a:pPr>
            <a:r>
              <a:rPr lang="en-US" sz="1600" dirty="0"/>
              <a:t>       </a:t>
            </a:r>
            <a:r>
              <a:rPr lang="en-US" sz="1600" b="1" dirty="0">
                <a:solidFill>
                  <a:schemeClr val="tx2">
                    <a:lumMod val="10000"/>
                  </a:schemeClr>
                </a:solidFill>
              </a:rPr>
              <a:t>// Default Constructor</a:t>
            </a:r>
            <a:endParaRPr lang="en-IN" sz="1600" dirty="0">
              <a:solidFill>
                <a:schemeClr val="tx2">
                  <a:lumMod val="10000"/>
                </a:schemeClr>
              </a:solidFill>
            </a:endParaRPr>
          </a:p>
          <a:p>
            <a:pPr marL="0" indent="0">
              <a:buNone/>
            </a:pPr>
            <a:r>
              <a:rPr lang="en-IN" sz="1600" dirty="0"/>
              <a:t>        </a:t>
            </a:r>
            <a:r>
              <a:rPr lang="en-IN" sz="1600" dirty="0" err="1"/>
              <a:t>CircleDefConst</a:t>
            </a:r>
            <a:r>
              <a:rPr lang="en-IN" sz="1600" dirty="0"/>
              <a:t> c=new </a:t>
            </a:r>
            <a:r>
              <a:rPr lang="en-IN" sz="1600" dirty="0" err="1"/>
              <a:t>CircleDefConst</a:t>
            </a:r>
            <a:r>
              <a:rPr lang="en-IN" sz="1600" dirty="0"/>
              <a:t>();</a:t>
            </a:r>
          </a:p>
          <a:p>
            <a:pPr marL="0" indent="0">
              <a:buNone/>
            </a:pPr>
            <a:r>
              <a:rPr lang="en-IN" sz="1600" dirty="0"/>
              <a:t>        </a:t>
            </a:r>
            <a:r>
              <a:rPr lang="en-IN" sz="1600" dirty="0" err="1"/>
              <a:t>c.calculate</a:t>
            </a:r>
            <a:r>
              <a:rPr lang="en-IN" sz="1600" dirty="0"/>
              <a:t>();</a:t>
            </a:r>
          </a:p>
          <a:p>
            <a:pPr marL="0" indent="0">
              <a:buNone/>
            </a:pPr>
            <a:r>
              <a:rPr lang="en-IN" sz="1600" dirty="0"/>
              <a:t>        </a:t>
            </a:r>
            <a:r>
              <a:rPr lang="en-IN" sz="1600" dirty="0" err="1"/>
              <a:t>c.display</a:t>
            </a:r>
            <a:r>
              <a:rPr lang="en-IN" sz="1600" dirty="0"/>
              <a:t>();</a:t>
            </a:r>
          </a:p>
          <a:p>
            <a:pPr marL="0" indent="0">
              <a:buNone/>
            </a:pPr>
            <a:r>
              <a:rPr lang="en-IN" sz="1600" dirty="0"/>
              <a:t>    }</a:t>
            </a:r>
          </a:p>
          <a:p>
            <a:pPr marL="0" indent="0">
              <a:buNone/>
            </a:pPr>
            <a:r>
              <a:rPr lang="en-IN" sz="1600" dirty="0"/>
              <a:t>}</a:t>
            </a:r>
          </a:p>
          <a:p>
            <a:pPr marL="0" indent="0" algn="just">
              <a:buFont typeface="Wingdings 3" charset="2"/>
              <a:buNone/>
            </a:pPr>
            <a:endParaRPr lang="en-US" dirty="0"/>
          </a:p>
        </p:txBody>
      </p:sp>
      <p:pic>
        <p:nvPicPr>
          <p:cNvPr id="2" name="Picture 1"/>
          <p:cNvPicPr>
            <a:picLocks noChangeAspect="1"/>
          </p:cNvPicPr>
          <p:nvPr/>
        </p:nvPicPr>
        <p:blipFill>
          <a:blip r:embed="rId2"/>
          <a:stretch>
            <a:fillRect/>
          </a:stretch>
        </p:blipFill>
        <p:spPr>
          <a:xfrm>
            <a:off x="7145480" y="3837188"/>
            <a:ext cx="4741719" cy="2678193"/>
          </a:xfrm>
          <a:prstGeom prst="rect">
            <a:avLst/>
          </a:prstGeom>
        </p:spPr>
      </p:pic>
      <p:sp>
        <p:nvSpPr>
          <p:cNvPr id="7" name="Title 1">
            <a:extLst>
              <a:ext uri="{FF2B5EF4-FFF2-40B4-BE49-F238E27FC236}">
                <a16:creationId xmlns:a16="http://schemas.microsoft.com/office/drawing/2014/main" id="{F10B167F-016D-E650-72F1-68F518D86C07}"/>
              </a:ext>
            </a:extLst>
          </p:cNvPr>
          <p:cNvSpPr>
            <a:spLocks noGrp="1"/>
          </p:cNvSpPr>
          <p:nvPr>
            <p:ph type="title"/>
          </p:nvPr>
        </p:nvSpPr>
        <p:spPr>
          <a:xfrm>
            <a:off x="7789025" y="138953"/>
            <a:ext cx="4098176" cy="748553"/>
          </a:xfrm>
        </p:spPr>
        <p:txBody>
          <a:bodyPr/>
          <a:lstStyle/>
          <a:p>
            <a:pPr algn="ctr"/>
            <a:r>
              <a:rPr lang="en-US" dirty="0"/>
              <a:t>Default Constructor Example</a:t>
            </a:r>
            <a:endParaRPr lang="en-IN" dirty="0"/>
          </a:p>
        </p:txBody>
      </p:sp>
    </p:spTree>
    <p:extLst>
      <p:ext uri="{BB962C8B-B14F-4D97-AF65-F5344CB8AC3E}">
        <p14:creationId xmlns:p14="http://schemas.microsoft.com/office/powerpoint/2010/main" val="25344057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1" y="101600"/>
            <a:ext cx="3998422" cy="6681585"/>
          </a:xfrm>
        </p:spPr>
        <p:txBody>
          <a:bodyPr>
            <a:noAutofit/>
          </a:bodyPr>
          <a:lstStyle/>
          <a:p>
            <a:pPr marL="0" indent="0">
              <a:buNone/>
            </a:pPr>
            <a:r>
              <a:rPr lang="en-IN" sz="1600" dirty="0"/>
              <a:t>import </a:t>
            </a:r>
            <a:r>
              <a:rPr lang="en-IN" sz="1600" dirty="0" err="1"/>
              <a:t>java.util</a:t>
            </a:r>
            <a:r>
              <a:rPr lang="en-IN" sz="1600" dirty="0"/>
              <a:t>.*;</a:t>
            </a:r>
          </a:p>
          <a:p>
            <a:pPr marL="0" indent="0">
              <a:buNone/>
            </a:pPr>
            <a:r>
              <a:rPr lang="en-IN" sz="1600" dirty="0"/>
              <a:t>class Circle{</a:t>
            </a:r>
          </a:p>
          <a:p>
            <a:pPr marL="0" indent="0">
              <a:buNone/>
            </a:pPr>
            <a:r>
              <a:rPr lang="en-IN" sz="1600" dirty="0"/>
              <a:t> private float </a:t>
            </a:r>
            <a:r>
              <a:rPr lang="en-IN" sz="1600" dirty="0" err="1"/>
              <a:t>r,area</a:t>
            </a:r>
            <a:r>
              <a:rPr lang="en-IN" sz="1600" dirty="0"/>
              <a:t>;</a:t>
            </a:r>
          </a:p>
          <a:p>
            <a:pPr marL="0" indent="0">
              <a:buNone/>
            </a:pPr>
            <a:r>
              <a:rPr lang="en-IN" sz="1600" dirty="0"/>
              <a:t> Circle(float x)</a:t>
            </a:r>
          </a:p>
          <a:p>
            <a:pPr marL="0" indent="0">
              <a:buNone/>
            </a:pPr>
            <a:r>
              <a:rPr lang="en-IN" sz="1600" dirty="0"/>
              <a:t> {</a:t>
            </a:r>
          </a:p>
          <a:p>
            <a:pPr marL="0" indent="0">
              <a:buNone/>
            </a:pPr>
            <a:r>
              <a:rPr lang="en-IN" sz="1600" dirty="0"/>
              <a:t>    r=x;</a:t>
            </a:r>
          </a:p>
          <a:p>
            <a:pPr marL="0" indent="0">
              <a:buNone/>
            </a:pPr>
            <a:r>
              <a:rPr lang="en-IN" sz="1600" dirty="0"/>
              <a:t> }</a:t>
            </a:r>
          </a:p>
          <a:p>
            <a:pPr marL="0" indent="0">
              <a:buNone/>
            </a:pPr>
            <a:r>
              <a:rPr lang="en-IN" sz="1600" dirty="0"/>
              <a:t>void calculate()</a:t>
            </a:r>
          </a:p>
          <a:p>
            <a:pPr marL="0" indent="0">
              <a:buNone/>
            </a:pPr>
            <a:r>
              <a:rPr lang="en-IN" sz="1600" dirty="0"/>
              <a:t> {</a:t>
            </a:r>
          </a:p>
          <a:p>
            <a:pPr marL="0" indent="0">
              <a:buNone/>
            </a:pPr>
            <a:r>
              <a:rPr lang="en-IN" sz="1600" dirty="0"/>
              <a:t>    area=3.14f*r*r;</a:t>
            </a:r>
          </a:p>
          <a:p>
            <a:pPr marL="0" indent="0">
              <a:buNone/>
            </a:pPr>
            <a:r>
              <a:rPr lang="en-IN" sz="1600" dirty="0"/>
              <a:t> }</a:t>
            </a:r>
          </a:p>
          <a:p>
            <a:pPr marL="0" indent="0">
              <a:buNone/>
            </a:pPr>
            <a:r>
              <a:rPr lang="en-IN" sz="1600" dirty="0"/>
              <a:t>void display()</a:t>
            </a:r>
          </a:p>
          <a:p>
            <a:pPr marL="0" indent="0">
              <a:buNone/>
            </a:pPr>
            <a:r>
              <a:rPr lang="en-IN" sz="1600" dirty="0"/>
              <a:t> {</a:t>
            </a:r>
          </a:p>
          <a:p>
            <a:pPr marL="0" indent="0">
              <a:buNone/>
            </a:pPr>
            <a:r>
              <a:rPr lang="en-IN" sz="1600" dirty="0"/>
              <a:t>    </a:t>
            </a:r>
            <a:r>
              <a:rPr lang="en-IN" sz="1600" dirty="0" err="1"/>
              <a:t>System.out.println</a:t>
            </a:r>
            <a:r>
              <a:rPr lang="en-IN" sz="1600" dirty="0"/>
              <a:t>("The area is : "+area);</a:t>
            </a:r>
          </a:p>
          <a:p>
            <a:pPr marL="0" indent="0">
              <a:buNone/>
            </a:pPr>
            <a:r>
              <a:rPr lang="en-IN" sz="1600" dirty="0"/>
              <a:t> }</a:t>
            </a:r>
          </a:p>
          <a:p>
            <a:pPr marL="0" indent="0">
              <a:buNone/>
            </a:pPr>
            <a:r>
              <a:rPr lang="en-IN" sz="1600" dirty="0"/>
              <a:t>}</a:t>
            </a:r>
          </a:p>
        </p:txBody>
      </p:sp>
      <p:sp>
        <p:nvSpPr>
          <p:cNvPr id="6" name="Content Placeholder 2">
            <a:extLst>
              <a:ext uri="{FF2B5EF4-FFF2-40B4-BE49-F238E27FC236}">
                <a16:creationId xmlns:a16="http://schemas.microsoft.com/office/drawing/2014/main" id="{9132244E-89E1-FFC8-885F-25D6A175592B}"/>
              </a:ext>
            </a:extLst>
          </p:cNvPr>
          <p:cNvSpPr txBox="1">
            <a:spLocks/>
          </p:cNvSpPr>
          <p:nvPr/>
        </p:nvSpPr>
        <p:spPr>
          <a:xfrm>
            <a:off x="3676998" y="101600"/>
            <a:ext cx="3998422" cy="665469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600" dirty="0"/>
              <a:t>class Main{</a:t>
            </a:r>
          </a:p>
          <a:p>
            <a:pPr marL="0" indent="0">
              <a:buNone/>
            </a:pPr>
            <a:r>
              <a:rPr lang="en-IN" sz="1600" dirty="0"/>
              <a:t>    public static void main(String </a:t>
            </a:r>
            <a:r>
              <a:rPr lang="en-IN" sz="1600" dirty="0" err="1"/>
              <a:t>args</a:t>
            </a:r>
            <a:r>
              <a:rPr lang="en-IN" sz="1600" dirty="0"/>
              <a:t>[])</a:t>
            </a:r>
          </a:p>
          <a:p>
            <a:pPr marL="0" indent="0">
              <a:buNone/>
            </a:pPr>
            <a:r>
              <a:rPr lang="en-IN" sz="1600" dirty="0"/>
              <a:t>    {</a:t>
            </a:r>
          </a:p>
          <a:p>
            <a:pPr marL="0" indent="0">
              <a:buNone/>
            </a:pPr>
            <a:r>
              <a:rPr lang="en-IN" sz="1600" dirty="0"/>
              <a:t>        float rad;</a:t>
            </a:r>
          </a:p>
          <a:p>
            <a:pPr marL="0" indent="0">
              <a:buNone/>
            </a:pPr>
            <a:r>
              <a:rPr lang="en-IN" sz="1600" dirty="0"/>
              <a:t>        Scanner </a:t>
            </a:r>
            <a:r>
              <a:rPr lang="en-IN" sz="1600" dirty="0" err="1"/>
              <a:t>sc</a:t>
            </a:r>
            <a:r>
              <a:rPr lang="en-IN" sz="1600" dirty="0"/>
              <a:t>=new Scanner(System.in);</a:t>
            </a:r>
          </a:p>
          <a:p>
            <a:pPr marL="0" indent="0">
              <a:buNone/>
            </a:pPr>
            <a:r>
              <a:rPr lang="en-IN" sz="1600" dirty="0"/>
              <a:t>        </a:t>
            </a:r>
            <a:r>
              <a:rPr lang="en-IN" sz="1600" dirty="0" err="1"/>
              <a:t>System.out.println</a:t>
            </a:r>
            <a:r>
              <a:rPr lang="en-IN" sz="1600" dirty="0"/>
              <a:t>("Enter radius");</a:t>
            </a:r>
          </a:p>
          <a:p>
            <a:pPr marL="0" indent="0">
              <a:buNone/>
            </a:pPr>
            <a:r>
              <a:rPr lang="en-IN" sz="1600" dirty="0"/>
              <a:t>        rad=</a:t>
            </a:r>
            <a:r>
              <a:rPr lang="en-IN" sz="1600" dirty="0" err="1"/>
              <a:t>sc.nextFloat</a:t>
            </a:r>
            <a:r>
              <a:rPr lang="en-IN" sz="1600" dirty="0"/>
              <a:t>();</a:t>
            </a:r>
          </a:p>
          <a:p>
            <a:pPr marL="0" indent="0">
              <a:buNone/>
            </a:pPr>
            <a:r>
              <a:rPr lang="en-IN" sz="1600" b="1" dirty="0">
                <a:solidFill>
                  <a:schemeClr val="tx2">
                    <a:lumMod val="10000"/>
                  </a:schemeClr>
                </a:solidFill>
              </a:rPr>
              <a:t>    // parameterized constructor</a:t>
            </a:r>
          </a:p>
          <a:p>
            <a:pPr marL="0" indent="0">
              <a:buNone/>
            </a:pPr>
            <a:r>
              <a:rPr lang="en-IN" sz="1600" dirty="0"/>
              <a:t>        Circle c=new Circle(rad); </a:t>
            </a:r>
          </a:p>
          <a:p>
            <a:pPr marL="0" indent="0">
              <a:buNone/>
            </a:pPr>
            <a:r>
              <a:rPr lang="en-IN" sz="1600" dirty="0"/>
              <a:t>        </a:t>
            </a:r>
            <a:r>
              <a:rPr lang="en-IN" sz="1600" dirty="0" err="1"/>
              <a:t>c.calculate</a:t>
            </a:r>
            <a:r>
              <a:rPr lang="en-IN" sz="1600" dirty="0"/>
              <a:t>();</a:t>
            </a:r>
          </a:p>
          <a:p>
            <a:pPr marL="0" indent="0">
              <a:buNone/>
            </a:pPr>
            <a:r>
              <a:rPr lang="en-IN" sz="1600" dirty="0"/>
              <a:t>        </a:t>
            </a:r>
            <a:r>
              <a:rPr lang="en-IN" sz="1600" dirty="0" err="1"/>
              <a:t>c.display</a:t>
            </a:r>
            <a:r>
              <a:rPr lang="en-IN" sz="1600" dirty="0"/>
              <a:t>();</a:t>
            </a:r>
          </a:p>
          <a:p>
            <a:pPr marL="0" indent="0">
              <a:buNone/>
            </a:pPr>
            <a:r>
              <a:rPr lang="en-IN" sz="1600" dirty="0"/>
              <a:t>    }</a:t>
            </a:r>
          </a:p>
          <a:p>
            <a:pPr marL="0" indent="0">
              <a:buNone/>
            </a:pPr>
            <a:r>
              <a:rPr lang="en-IN" sz="1600" dirty="0"/>
              <a:t>}</a:t>
            </a:r>
          </a:p>
          <a:p>
            <a:pPr marL="0" indent="0" algn="just">
              <a:buFont typeface="Wingdings 3" charset="2"/>
              <a:buNone/>
            </a:pPr>
            <a:endParaRPr lang="en-US" dirty="0"/>
          </a:p>
        </p:txBody>
      </p:sp>
      <p:pic>
        <p:nvPicPr>
          <p:cNvPr id="2" name="Picture 1"/>
          <p:cNvPicPr>
            <a:picLocks noChangeAspect="1"/>
          </p:cNvPicPr>
          <p:nvPr/>
        </p:nvPicPr>
        <p:blipFill>
          <a:blip r:embed="rId2"/>
          <a:stretch>
            <a:fillRect/>
          </a:stretch>
        </p:blipFill>
        <p:spPr>
          <a:xfrm>
            <a:off x="7145480" y="3837188"/>
            <a:ext cx="4741719" cy="2678193"/>
          </a:xfrm>
          <a:prstGeom prst="rect">
            <a:avLst/>
          </a:prstGeom>
        </p:spPr>
      </p:pic>
      <p:sp>
        <p:nvSpPr>
          <p:cNvPr id="7" name="Title 1">
            <a:extLst>
              <a:ext uri="{FF2B5EF4-FFF2-40B4-BE49-F238E27FC236}">
                <a16:creationId xmlns:a16="http://schemas.microsoft.com/office/drawing/2014/main" id="{F10B167F-016D-E650-72F1-68F518D86C07}"/>
              </a:ext>
            </a:extLst>
          </p:cNvPr>
          <p:cNvSpPr>
            <a:spLocks noGrp="1"/>
          </p:cNvSpPr>
          <p:nvPr>
            <p:ph type="title"/>
          </p:nvPr>
        </p:nvSpPr>
        <p:spPr>
          <a:xfrm>
            <a:off x="7789025" y="138953"/>
            <a:ext cx="4098176" cy="748553"/>
          </a:xfrm>
        </p:spPr>
        <p:txBody>
          <a:bodyPr/>
          <a:lstStyle/>
          <a:p>
            <a:pPr algn="ctr"/>
            <a:r>
              <a:rPr lang="en-US" dirty="0"/>
              <a:t>Parameterized Constructor Example</a:t>
            </a:r>
            <a:endParaRPr lang="en-IN" dirty="0"/>
          </a:p>
        </p:txBody>
      </p:sp>
    </p:spTree>
    <p:extLst>
      <p:ext uri="{BB962C8B-B14F-4D97-AF65-F5344CB8AC3E}">
        <p14:creationId xmlns:p14="http://schemas.microsoft.com/office/powerpoint/2010/main" val="1402130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Constructor Overloading</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Multiple constructors of same class with different parameters is called </a:t>
            </a:r>
            <a:r>
              <a:rPr lang="en-US" b="1" dirty="0"/>
              <a:t>constructor overloading</a:t>
            </a:r>
          </a:p>
          <a:p>
            <a:r>
              <a:rPr lang="en-US" dirty="0" err="1"/>
              <a:t>Eg</a:t>
            </a:r>
            <a:r>
              <a:rPr lang="en-US" dirty="0"/>
              <a:t> : Program on next slide (slide 18)</a:t>
            </a:r>
          </a:p>
          <a:p>
            <a:pPr marL="57150" indent="0">
              <a:buNone/>
            </a:pPr>
            <a:endParaRPr lang="en-US" b="1" dirty="0"/>
          </a:p>
          <a:p>
            <a:pPr lvl="1"/>
            <a:endParaRPr lang="en-US" b="1" dirty="0"/>
          </a:p>
        </p:txBody>
      </p:sp>
    </p:spTree>
    <p:extLst>
      <p:ext uri="{BB962C8B-B14F-4D97-AF65-F5344CB8AC3E}">
        <p14:creationId xmlns:p14="http://schemas.microsoft.com/office/powerpoint/2010/main" val="1764429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1" y="101600"/>
            <a:ext cx="3998422" cy="6681585"/>
          </a:xfrm>
        </p:spPr>
        <p:txBody>
          <a:bodyPr>
            <a:noAutofit/>
          </a:bodyPr>
          <a:lstStyle/>
          <a:p>
            <a:pPr marL="0" indent="0">
              <a:buNone/>
            </a:pPr>
            <a:r>
              <a:rPr lang="en-IN" sz="1600" dirty="0"/>
              <a:t>import </a:t>
            </a:r>
            <a:r>
              <a:rPr lang="en-IN" sz="1600" dirty="0" err="1"/>
              <a:t>java.util.Scanner</a:t>
            </a:r>
            <a:r>
              <a:rPr lang="en-IN" sz="1600" dirty="0"/>
              <a:t>;  </a:t>
            </a:r>
          </a:p>
          <a:p>
            <a:pPr marL="0" indent="0">
              <a:buNone/>
            </a:pPr>
            <a:r>
              <a:rPr lang="en-IN" sz="1600" dirty="0"/>
              <a:t>class Student  </a:t>
            </a:r>
          </a:p>
          <a:p>
            <a:pPr marL="0" indent="0">
              <a:buNone/>
            </a:pPr>
            <a:r>
              <a:rPr lang="en-IN" sz="1600" dirty="0"/>
              <a:t>{  </a:t>
            </a:r>
          </a:p>
          <a:p>
            <a:pPr marL="0" indent="0">
              <a:buNone/>
            </a:pPr>
            <a:r>
              <a:rPr lang="en-IN" sz="1600" dirty="0"/>
              <a:t>private String name;  </a:t>
            </a:r>
          </a:p>
          <a:p>
            <a:pPr marL="0" indent="0">
              <a:buNone/>
            </a:pPr>
            <a:r>
              <a:rPr lang="en-IN" sz="1600" dirty="0"/>
              <a:t>private </a:t>
            </a:r>
            <a:r>
              <a:rPr lang="en-IN" sz="1600" dirty="0" err="1"/>
              <a:t>int</a:t>
            </a:r>
            <a:r>
              <a:rPr lang="en-IN" sz="1600" dirty="0"/>
              <a:t> </a:t>
            </a:r>
            <a:r>
              <a:rPr lang="en-IN" sz="1600" dirty="0" err="1"/>
              <a:t>roll_no</a:t>
            </a:r>
            <a:r>
              <a:rPr lang="en-IN" sz="1600" dirty="0"/>
              <a:t>;  </a:t>
            </a:r>
          </a:p>
          <a:p>
            <a:pPr marL="0" indent="0">
              <a:buNone/>
            </a:pPr>
            <a:r>
              <a:rPr lang="en-IN" sz="1600" dirty="0"/>
              <a:t>//parameterized constructor  </a:t>
            </a:r>
          </a:p>
          <a:p>
            <a:pPr marL="0" indent="0">
              <a:buNone/>
            </a:pPr>
            <a:r>
              <a:rPr lang="en-IN" sz="1600" dirty="0"/>
              <a:t>Student(String n, </a:t>
            </a:r>
            <a:r>
              <a:rPr lang="en-IN" sz="1600" dirty="0" err="1"/>
              <a:t>int</a:t>
            </a:r>
            <a:r>
              <a:rPr lang="en-IN" sz="1600" dirty="0"/>
              <a:t> </a:t>
            </a:r>
            <a:r>
              <a:rPr lang="en-IN" sz="1600" dirty="0" err="1"/>
              <a:t>rn</a:t>
            </a:r>
            <a:r>
              <a:rPr lang="en-IN" sz="1600" dirty="0"/>
              <a:t>)  </a:t>
            </a:r>
          </a:p>
          <a:p>
            <a:pPr marL="0" indent="0">
              <a:buNone/>
            </a:pPr>
            <a:r>
              <a:rPr lang="en-IN" sz="1600" dirty="0"/>
              <a:t>{  </a:t>
            </a:r>
          </a:p>
          <a:p>
            <a:pPr marL="0" indent="0">
              <a:buNone/>
            </a:pPr>
            <a:r>
              <a:rPr lang="en-IN" sz="1600" dirty="0"/>
              <a:t>name=n;  </a:t>
            </a:r>
          </a:p>
          <a:p>
            <a:pPr marL="0" indent="0">
              <a:buNone/>
            </a:pPr>
            <a:r>
              <a:rPr lang="en-IN" sz="1600" dirty="0" err="1"/>
              <a:t>roll_no</a:t>
            </a:r>
            <a:r>
              <a:rPr lang="en-IN" sz="1600" dirty="0"/>
              <a:t>=</a:t>
            </a:r>
            <a:r>
              <a:rPr lang="en-IN" sz="1600" dirty="0" err="1"/>
              <a:t>rn</a:t>
            </a:r>
            <a:r>
              <a:rPr lang="en-IN" sz="1600" dirty="0"/>
              <a:t>;</a:t>
            </a:r>
          </a:p>
          <a:p>
            <a:pPr marL="0" indent="0">
              <a:buNone/>
            </a:pPr>
            <a:r>
              <a:rPr lang="en-IN" sz="1600" dirty="0"/>
              <a:t>}  </a:t>
            </a:r>
          </a:p>
          <a:p>
            <a:pPr marL="0" indent="0">
              <a:buNone/>
            </a:pPr>
            <a:r>
              <a:rPr lang="en-IN" sz="1600" dirty="0"/>
              <a:t>//Default constructor  </a:t>
            </a:r>
          </a:p>
          <a:p>
            <a:pPr marL="0" indent="0">
              <a:buNone/>
            </a:pPr>
            <a:r>
              <a:rPr lang="en-IN" sz="1600" dirty="0"/>
              <a:t>Student()  </a:t>
            </a:r>
          </a:p>
          <a:p>
            <a:pPr marL="0" indent="0">
              <a:buNone/>
            </a:pPr>
            <a:r>
              <a:rPr lang="en-IN" sz="1600" dirty="0"/>
              <a:t>{  </a:t>
            </a:r>
          </a:p>
          <a:p>
            <a:pPr marL="0" indent="0">
              <a:buNone/>
            </a:pPr>
            <a:r>
              <a:rPr lang="en-IN" sz="1600" dirty="0"/>
              <a:t>name = "John";  </a:t>
            </a:r>
          </a:p>
          <a:p>
            <a:pPr marL="0" indent="0">
              <a:buNone/>
            </a:pPr>
            <a:r>
              <a:rPr lang="en-IN" sz="1600" dirty="0" err="1"/>
              <a:t>roll_no</a:t>
            </a:r>
            <a:r>
              <a:rPr lang="en-IN" sz="1600" dirty="0"/>
              <a:t> = 1;  </a:t>
            </a:r>
          </a:p>
          <a:p>
            <a:pPr marL="0" indent="0">
              <a:buNone/>
            </a:pPr>
            <a:r>
              <a:rPr lang="en-IN" sz="1600" dirty="0"/>
              <a:t>}  </a:t>
            </a:r>
          </a:p>
        </p:txBody>
      </p:sp>
      <p:sp>
        <p:nvSpPr>
          <p:cNvPr id="6" name="Content Placeholder 2">
            <a:extLst>
              <a:ext uri="{FF2B5EF4-FFF2-40B4-BE49-F238E27FC236}">
                <a16:creationId xmlns:a16="http://schemas.microsoft.com/office/drawing/2014/main" id="{9132244E-89E1-FFC8-885F-25D6A175592B}"/>
              </a:ext>
            </a:extLst>
          </p:cNvPr>
          <p:cNvSpPr txBox="1">
            <a:spLocks/>
          </p:cNvSpPr>
          <p:nvPr/>
        </p:nvSpPr>
        <p:spPr>
          <a:xfrm>
            <a:off x="3003667" y="0"/>
            <a:ext cx="4419598" cy="6858000"/>
          </a:xfrm>
          <a:prstGeom prst="rect">
            <a:avLst/>
          </a:prstGeom>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600" dirty="0"/>
              <a:t>//method for printing the values  </a:t>
            </a:r>
          </a:p>
          <a:p>
            <a:pPr marL="0" indent="0">
              <a:buNone/>
            </a:pPr>
            <a:r>
              <a:rPr lang="en-IN" sz="1600" dirty="0"/>
              <a:t>void show()  </a:t>
            </a:r>
          </a:p>
          <a:p>
            <a:pPr marL="0" indent="0">
              <a:buNone/>
            </a:pPr>
            <a:r>
              <a:rPr lang="en-IN" sz="1600" dirty="0"/>
              <a:t>{  </a:t>
            </a:r>
          </a:p>
          <a:p>
            <a:pPr marL="0" indent="0">
              <a:buNone/>
            </a:pPr>
            <a:r>
              <a:rPr lang="en-IN" sz="1600" dirty="0" err="1"/>
              <a:t>System.out.println</a:t>
            </a:r>
            <a:r>
              <a:rPr lang="en-IN" sz="1600" dirty="0"/>
              <a:t>("Name of the student: "+name);  </a:t>
            </a:r>
          </a:p>
          <a:p>
            <a:pPr marL="0" indent="0">
              <a:buNone/>
            </a:pPr>
            <a:r>
              <a:rPr lang="en-IN" sz="1600" dirty="0" err="1"/>
              <a:t>System.out.println</a:t>
            </a:r>
            <a:r>
              <a:rPr lang="en-IN" sz="1600" dirty="0"/>
              <a:t>("Roll No of the student: "+</a:t>
            </a:r>
            <a:r>
              <a:rPr lang="en-IN" sz="1600" dirty="0" err="1"/>
              <a:t>roll_no</a:t>
            </a:r>
            <a:r>
              <a:rPr lang="en-IN" sz="1600" dirty="0"/>
              <a:t>);  </a:t>
            </a:r>
          </a:p>
          <a:p>
            <a:pPr marL="0" indent="0">
              <a:buNone/>
            </a:pPr>
            <a:r>
              <a:rPr lang="en-IN" sz="1600" dirty="0"/>
              <a:t>}  </a:t>
            </a:r>
          </a:p>
          <a:p>
            <a:pPr marL="0" indent="0">
              <a:buNone/>
            </a:pPr>
            <a:r>
              <a:rPr lang="en-IN" sz="1600" dirty="0"/>
              <a:t>}</a:t>
            </a:r>
          </a:p>
          <a:p>
            <a:pPr marL="0" indent="0">
              <a:buNone/>
            </a:pPr>
            <a:r>
              <a:rPr lang="en-IN" sz="1600" dirty="0"/>
              <a:t>class Main{</a:t>
            </a:r>
          </a:p>
          <a:p>
            <a:pPr marL="0" indent="0">
              <a:buNone/>
            </a:pPr>
            <a:r>
              <a:rPr lang="en-IN" sz="1600" dirty="0"/>
              <a:t>public static void main(String </a:t>
            </a:r>
            <a:r>
              <a:rPr lang="en-IN" sz="1600" dirty="0" err="1"/>
              <a:t>args</a:t>
            </a:r>
            <a:r>
              <a:rPr lang="en-IN" sz="1600" dirty="0"/>
              <a:t>[])   </a:t>
            </a:r>
          </a:p>
          <a:p>
            <a:pPr marL="0" indent="0">
              <a:buNone/>
            </a:pPr>
            <a:r>
              <a:rPr lang="en-IN" sz="1600" dirty="0"/>
              <a:t>{  </a:t>
            </a:r>
          </a:p>
          <a:p>
            <a:pPr marL="0" indent="0">
              <a:buNone/>
            </a:pPr>
            <a:r>
              <a:rPr lang="en-IN" sz="1600" dirty="0"/>
              <a:t>Scanner </a:t>
            </a:r>
            <a:r>
              <a:rPr lang="en-IN" sz="1600" dirty="0" err="1"/>
              <a:t>sc</a:t>
            </a:r>
            <a:r>
              <a:rPr lang="en-IN" sz="1600" dirty="0"/>
              <a:t> = new Scanner(System.in);  </a:t>
            </a:r>
          </a:p>
          <a:p>
            <a:pPr marL="0" indent="0">
              <a:buNone/>
            </a:pPr>
            <a:r>
              <a:rPr lang="en-IN" sz="1600" dirty="0" err="1"/>
              <a:t>System.out.println</a:t>
            </a:r>
            <a:r>
              <a:rPr lang="en-IN" sz="1600" dirty="0"/>
              <a:t>("Enter the name of the student: ");  </a:t>
            </a:r>
          </a:p>
          <a:p>
            <a:pPr marL="0" indent="0">
              <a:buNone/>
            </a:pPr>
            <a:r>
              <a:rPr lang="en-IN" sz="1600" dirty="0"/>
              <a:t>String </a:t>
            </a:r>
            <a:r>
              <a:rPr lang="en-IN" sz="1600" dirty="0" err="1"/>
              <a:t>fname</a:t>
            </a:r>
            <a:r>
              <a:rPr lang="en-IN" sz="1600" dirty="0"/>
              <a:t> = </a:t>
            </a:r>
            <a:r>
              <a:rPr lang="en-IN" sz="1600" dirty="0" err="1"/>
              <a:t>sc.nextLine</a:t>
            </a:r>
            <a:r>
              <a:rPr lang="en-IN" sz="1600" dirty="0"/>
              <a:t>();  </a:t>
            </a:r>
          </a:p>
          <a:p>
            <a:pPr marL="0" indent="0">
              <a:buNone/>
            </a:pPr>
            <a:r>
              <a:rPr lang="en-IN" sz="1600" dirty="0" err="1"/>
              <a:t>System.out.println</a:t>
            </a:r>
            <a:r>
              <a:rPr lang="en-IN" sz="1600" dirty="0"/>
              <a:t>("Enter the roll no of the student: ");  </a:t>
            </a:r>
          </a:p>
          <a:p>
            <a:pPr marL="0" indent="0">
              <a:buNone/>
            </a:pPr>
            <a:r>
              <a:rPr lang="en-IN" sz="1600" dirty="0" err="1"/>
              <a:t>int</a:t>
            </a:r>
            <a:r>
              <a:rPr lang="en-IN" sz="1600" dirty="0"/>
              <a:t> </a:t>
            </a:r>
            <a:r>
              <a:rPr lang="en-IN" sz="1600" dirty="0" err="1"/>
              <a:t>rno</a:t>
            </a:r>
            <a:r>
              <a:rPr lang="en-IN" sz="1600" dirty="0"/>
              <a:t> = </a:t>
            </a:r>
            <a:r>
              <a:rPr lang="en-IN" sz="1600" dirty="0" err="1"/>
              <a:t>sc.nextInt</a:t>
            </a:r>
            <a:r>
              <a:rPr lang="en-IN" sz="1600" dirty="0"/>
              <a:t>();  </a:t>
            </a:r>
          </a:p>
          <a:p>
            <a:pPr marL="0" indent="0">
              <a:buNone/>
            </a:pPr>
            <a:br>
              <a:rPr lang="en-IN" sz="1600" dirty="0"/>
            </a:br>
            <a:endParaRPr lang="en-IN" sz="1600" dirty="0"/>
          </a:p>
        </p:txBody>
      </p:sp>
      <p:sp>
        <p:nvSpPr>
          <p:cNvPr id="5" name="Content Placeholder 2">
            <a:extLst>
              <a:ext uri="{FF2B5EF4-FFF2-40B4-BE49-F238E27FC236}">
                <a16:creationId xmlns:a16="http://schemas.microsoft.com/office/drawing/2014/main" id="{9132244E-89E1-FFC8-885F-25D6A175592B}"/>
              </a:ext>
            </a:extLst>
          </p:cNvPr>
          <p:cNvSpPr txBox="1">
            <a:spLocks/>
          </p:cNvSpPr>
          <p:nvPr/>
        </p:nvSpPr>
        <p:spPr>
          <a:xfrm>
            <a:off x="7423265" y="101599"/>
            <a:ext cx="4419598" cy="665469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br>
              <a:rPr lang="en-IN" sz="1600" dirty="0"/>
            </a:br>
            <a:r>
              <a:rPr lang="en-IN" sz="1600" b="1" dirty="0">
                <a:solidFill>
                  <a:schemeClr val="tx2">
                    <a:lumMod val="10000"/>
                  </a:schemeClr>
                </a:solidFill>
              </a:rPr>
              <a:t>//Calling the parameterized constructor </a:t>
            </a:r>
            <a:r>
              <a:rPr lang="en-IN" sz="1600" dirty="0"/>
              <a:t> </a:t>
            </a:r>
          </a:p>
          <a:p>
            <a:pPr marL="0" indent="0">
              <a:buNone/>
            </a:pPr>
            <a:r>
              <a:rPr lang="en-IN" sz="1600" dirty="0" err="1"/>
              <a:t>System.out.println</a:t>
            </a:r>
            <a:r>
              <a:rPr lang="en-IN" sz="1600" dirty="0"/>
              <a:t>("calling Show() method for the parameterized constructor: ");  </a:t>
            </a:r>
          </a:p>
          <a:p>
            <a:pPr marL="0" indent="0">
              <a:buNone/>
            </a:pPr>
            <a:r>
              <a:rPr lang="en-IN" sz="1600" dirty="0"/>
              <a:t>Student s=new Student(</a:t>
            </a:r>
            <a:r>
              <a:rPr lang="en-IN" sz="1600" dirty="0" err="1"/>
              <a:t>fname</a:t>
            </a:r>
            <a:r>
              <a:rPr lang="en-IN" sz="1600" dirty="0"/>
              <a:t>, </a:t>
            </a:r>
            <a:r>
              <a:rPr lang="en-IN" sz="1600" dirty="0" err="1"/>
              <a:t>rno</a:t>
            </a:r>
            <a:r>
              <a:rPr lang="en-IN" sz="1600" dirty="0"/>
              <a:t>); </a:t>
            </a:r>
          </a:p>
          <a:p>
            <a:pPr marL="0" indent="0">
              <a:buNone/>
            </a:pPr>
            <a:r>
              <a:rPr lang="en-IN" sz="1600" dirty="0" err="1"/>
              <a:t>s.show</a:t>
            </a:r>
            <a:r>
              <a:rPr lang="en-IN" sz="1600" dirty="0"/>
              <a:t>();</a:t>
            </a:r>
          </a:p>
          <a:p>
            <a:pPr marL="0" indent="0">
              <a:buNone/>
            </a:pPr>
            <a:r>
              <a:rPr lang="en-IN" sz="1600" b="1" dirty="0">
                <a:solidFill>
                  <a:schemeClr val="tx2">
                    <a:lumMod val="10000"/>
                  </a:schemeClr>
                </a:solidFill>
              </a:rPr>
              <a:t>//Calling the default constructor </a:t>
            </a:r>
            <a:r>
              <a:rPr lang="en-IN" sz="1600" dirty="0"/>
              <a:t> </a:t>
            </a:r>
          </a:p>
          <a:p>
            <a:pPr marL="0" indent="0">
              <a:buNone/>
            </a:pPr>
            <a:r>
              <a:rPr lang="en-IN" sz="1600" dirty="0" err="1"/>
              <a:t>System.out.println</a:t>
            </a:r>
            <a:r>
              <a:rPr lang="en-IN" sz="1600" dirty="0"/>
              <a:t>("Show() method for the default constructor: ");  </a:t>
            </a:r>
          </a:p>
          <a:p>
            <a:pPr marL="0" indent="0">
              <a:buNone/>
            </a:pPr>
            <a:r>
              <a:rPr lang="en-IN" sz="1600" dirty="0"/>
              <a:t>Student s1=new Student(); </a:t>
            </a:r>
          </a:p>
          <a:p>
            <a:pPr marL="0" indent="0">
              <a:buNone/>
            </a:pPr>
            <a:r>
              <a:rPr lang="en-IN" sz="1600" dirty="0"/>
              <a:t>s1.show();</a:t>
            </a:r>
          </a:p>
          <a:p>
            <a:pPr marL="0" indent="0">
              <a:buNone/>
            </a:pPr>
            <a:r>
              <a:rPr lang="en-IN" sz="1600" dirty="0"/>
              <a:t>}  }  </a:t>
            </a:r>
          </a:p>
          <a:p>
            <a:pPr marL="0" indent="0">
              <a:buNone/>
            </a:pPr>
            <a:endParaRPr lang="en-IN" sz="1600" dirty="0"/>
          </a:p>
        </p:txBody>
      </p:sp>
      <p:pic>
        <p:nvPicPr>
          <p:cNvPr id="4" name="Picture 3"/>
          <p:cNvPicPr>
            <a:picLocks noChangeAspect="1"/>
          </p:cNvPicPr>
          <p:nvPr/>
        </p:nvPicPr>
        <p:blipFill>
          <a:blip r:embed="rId2"/>
          <a:stretch>
            <a:fillRect/>
          </a:stretch>
        </p:blipFill>
        <p:spPr>
          <a:xfrm>
            <a:off x="7426467" y="4239491"/>
            <a:ext cx="4754226" cy="2567655"/>
          </a:xfrm>
          <a:prstGeom prst="rect">
            <a:avLst/>
          </a:prstGeom>
        </p:spPr>
      </p:pic>
    </p:spTree>
    <p:extLst>
      <p:ext uri="{BB962C8B-B14F-4D97-AF65-F5344CB8AC3E}">
        <p14:creationId xmlns:p14="http://schemas.microsoft.com/office/powerpoint/2010/main" val="2456478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20926"/>
            <a:ext cx="11636189" cy="658516"/>
          </a:xfrm>
        </p:spPr>
        <p:txBody>
          <a:bodyPr/>
          <a:lstStyle/>
          <a:p>
            <a:pPr algn="ctr"/>
            <a:r>
              <a:rPr lang="en-US" dirty="0"/>
              <a:t>Method Overloading</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779442"/>
            <a:ext cx="11636189" cy="1307054"/>
          </a:xfrm>
        </p:spPr>
        <p:txBody>
          <a:bodyPr>
            <a:noAutofit/>
          </a:bodyPr>
          <a:lstStyle/>
          <a:p>
            <a:r>
              <a:rPr lang="en-US" sz="1800" dirty="0"/>
              <a:t>Multiple methods with same name in same class or in base class and derived class with different parameters is called </a:t>
            </a:r>
            <a:r>
              <a:rPr lang="en-US" sz="1800" b="1" dirty="0"/>
              <a:t>method overloading</a:t>
            </a:r>
          </a:p>
          <a:p>
            <a:r>
              <a:rPr lang="en-US" sz="1800" dirty="0"/>
              <a:t>Eg1 : WAP to demonstrate Method Overloading by overloading the methods for calculating Area of circle, rectangle and triangle</a:t>
            </a:r>
          </a:p>
        </p:txBody>
      </p:sp>
      <p:sp>
        <p:nvSpPr>
          <p:cNvPr id="4" name="TextBox 3"/>
          <p:cNvSpPr txBox="1"/>
          <p:nvPr/>
        </p:nvSpPr>
        <p:spPr>
          <a:xfrm>
            <a:off x="1" y="2086497"/>
            <a:ext cx="4937759" cy="4708981"/>
          </a:xfrm>
          <a:prstGeom prst="rect">
            <a:avLst/>
          </a:prstGeom>
          <a:noFill/>
          <a:ln>
            <a:noFill/>
          </a:ln>
        </p:spPr>
        <p:txBody>
          <a:bodyPr wrap="square" rtlCol="0">
            <a:spAutoFit/>
          </a:bodyPr>
          <a:lstStyle/>
          <a:p>
            <a:r>
              <a:rPr lang="en-IN" sz="1500" dirty="0"/>
              <a:t>class </a:t>
            </a:r>
            <a:r>
              <a:rPr lang="en-IN" sz="1500" dirty="0" err="1"/>
              <a:t>MethodOverloading</a:t>
            </a:r>
            <a:r>
              <a:rPr lang="en-IN" sz="1500" dirty="0"/>
              <a:t>{  </a:t>
            </a:r>
          </a:p>
          <a:p>
            <a:r>
              <a:rPr lang="en-IN" sz="1500" dirty="0"/>
              <a:t>private float a;  </a:t>
            </a:r>
          </a:p>
          <a:p>
            <a:r>
              <a:rPr lang="en-IN" sz="1500" dirty="0"/>
              <a:t>public void area(float r)</a:t>
            </a:r>
          </a:p>
          <a:p>
            <a:r>
              <a:rPr lang="en-IN" sz="1500" dirty="0"/>
              <a:t>{</a:t>
            </a:r>
          </a:p>
          <a:p>
            <a:r>
              <a:rPr lang="en-IN" sz="1500" dirty="0"/>
              <a:t>    a=3.14f*r*r;</a:t>
            </a:r>
          </a:p>
          <a:p>
            <a:r>
              <a:rPr lang="en-IN" sz="1500" dirty="0"/>
              <a:t>    </a:t>
            </a:r>
            <a:r>
              <a:rPr lang="en-IN" sz="1500" dirty="0" err="1"/>
              <a:t>System.out.println</a:t>
            </a:r>
            <a:r>
              <a:rPr lang="en-IN" sz="1500" dirty="0"/>
              <a:t>("Area of circle is :"+a);</a:t>
            </a:r>
          </a:p>
          <a:p>
            <a:r>
              <a:rPr lang="en-IN" sz="1500" dirty="0"/>
              <a:t>}</a:t>
            </a:r>
          </a:p>
          <a:p>
            <a:r>
              <a:rPr lang="en-IN" sz="1500" dirty="0"/>
              <a:t>public void area(float l, float b)</a:t>
            </a:r>
          </a:p>
          <a:p>
            <a:r>
              <a:rPr lang="en-IN" sz="1500" dirty="0"/>
              <a:t>{</a:t>
            </a:r>
          </a:p>
          <a:p>
            <a:r>
              <a:rPr lang="en-IN" sz="1500" dirty="0"/>
              <a:t>    a=l*b;</a:t>
            </a:r>
          </a:p>
          <a:p>
            <a:r>
              <a:rPr lang="en-IN" sz="1500" dirty="0"/>
              <a:t>    </a:t>
            </a:r>
            <a:r>
              <a:rPr lang="en-IN" sz="1500" dirty="0" err="1"/>
              <a:t>System.out.println</a:t>
            </a:r>
            <a:r>
              <a:rPr lang="en-IN" sz="1500" dirty="0"/>
              <a:t>("Area of rectangle is :"+a);</a:t>
            </a:r>
          </a:p>
          <a:p>
            <a:r>
              <a:rPr lang="en-IN" sz="1500" dirty="0"/>
              <a:t>}</a:t>
            </a:r>
          </a:p>
          <a:p>
            <a:r>
              <a:rPr lang="en-IN" sz="1500" dirty="0"/>
              <a:t>public void area(float s1, float s2, float s3)</a:t>
            </a:r>
          </a:p>
          <a:p>
            <a:r>
              <a:rPr lang="en-IN" sz="1500" dirty="0"/>
              <a:t>{</a:t>
            </a:r>
          </a:p>
          <a:p>
            <a:r>
              <a:rPr lang="en-IN" sz="1500" dirty="0"/>
              <a:t>    float s;</a:t>
            </a:r>
          </a:p>
          <a:p>
            <a:r>
              <a:rPr lang="en-IN" sz="1500" dirty="0"/>
              <a:t>    s=0.5f*(s1+s2+s3);</a:t>
            </a:r>
          </a:p>
          <a:p>
            <a:r>
              <a:rPr lang="en-IN" sz="1500" dirty="0"/>
              <a:t>    s=s*(s-s1)*(s-s2)*(s-s3);</a:t>
            </a:r>
          </a:p>
          <a:p>
            <a:r>
              <a:rPr lang="en-IN" sz="1500" dirty="0"/>
              <a:t>    </a:t>
            </a:r>
            <a:r>
              <a:rPr lang="en-US" sz="1500" dirty="0"/>
              <a:t>a=(float)(</a:t>
            </a:r>
            <a:r>
              <a:rPr lang="en-US" sz="1500" dirty="0" err="1"/>
              <a:t>Math.sqrt</a:t>
            </a:r>
            <a:r>
              <a:rPr lang="en-US" sz="1500" dirty="0"/>
              <a:t>(s));</a:t>
            </a:r>
          </a:p>
          <a:p>
            <a:r>
              <a:rPr lang="en-US" sz="1500" dirty="0"/>
              <a:t>    </a:t>
            </a:r>
            <a:r>
              <a:rPr lang="en-US" sz="1500" dirty="0" err="1"/>
              <a:t>System.out.println</a:t>
            </a:r>
            <a:r>
              <a:rPr lang="en-US" sz="1500" dirty="0"/>
              <a:t>("Area of triangle is :"+a);</a:t>
            </a:r>
          </a:p>
          <a:p>
            <a:r>
              <a:rPr lang="en-IN" sz="1500" dirty="0"/>
              <a:t>}}</a:t>
            </a:r>
          </a:p>
        </p:txBody>
      </p:sp>
      <p:sp>
        <p:nvSpPr>
          <p:cNvPr id="5" name="TextBox 4"/>
          <p:cNvSpPr txBox="1"/>
          <p:nvPr/>
        </p:nvSpPr>
        <p:spPr>
          <a:xfrm>
            <a:off x="4738254" y="2086496"/>
            <a:ext cx="6492241" cy="1985159"/>
          </a:xfrm>
          <a:prstGeom prst="rect">
            <a:avLst/>
          </a:prstGeom>
          <a:noFill/>
          <a:ln>
            <a:noFill/>
          </a:ln>
        </p:spPr>
        <p:txBody>
          <a:bodyPr wrap="square" rtlCol="0">
            <a:spAutoFit/>
          </a:bodyPr>
          <a:lstStyle/>
          <a:p>
            <a:r>
              <a:rPr lang="en-IN" sz="1500" dirty="0"/>
              <a:t>class Main {  </a:t>
            </a:r>
          </a:p>
          <a:p>
            <a:r>
              <a:rPr lang="en-IN" sz="1500" dirty="0"/>
              <a:t>public static void main(String </a:t>
            </a:r>
            <a:r>
              <a:rPr lang="en-IN" sz="1500" dirty="0" err="1"/>
              <a:t>args</a:t>
            </a:r>
            <a:r>
              <a:rPr lang="en-IN" sz="1500" dirty="0"/>
              <a:t>[]){  </a:t>
            </a:r>
          </a:p>
          <a:p>
            <a:r>
              <a:rPr lang="en-IN" sz="1500" dirty="0" err="1"/>
              <a:t>MethodOverloading</a:t>
            </a:r>
            <a:r>
              <a:rPr lang="en-IN" sz="1500" dirty="0"/>
              <a:t> </a:t>
            </a:r>
            <a:r>
              <a:rPr lang="en-IN" sz="1500" dirty="0" err="1"/>
              <a:t>obj</a:t>
            </a:r>
            <a:r>
              <a:rPr lang="en-IN" sz="1500" dirty="0"/>
              <a:t>=new </a:t>
            </a:r>
            <a:r>
              <a:rPr lang="en-IN" sz="1500" dirty="0" err="1"/>
              <a:t>MethodOverloading</a:t>
            </a:r>
            <a:r>
              <a:rPr lang="en-IN" sz="1500" dirty="0"/>
              <a:t>();  </a:t>
            </a:r>
          </a:p>
          <a:p>
            <a:r>
              <a:rPr lang="en-IN" sz="1500" dirty="0" err="1"/>
              <a:t>obj.area</a:t>
            </a:r>
            <a:r>
              <a:rPr lang="en-IN" sz="1500" dirty="0"/>
              <a:t>(10);  </a:t>
            </a:r>
          </a:p>
          <a:p>
            <a:r>
              <a:rPr lang="en-IN" sz="1500" dirty="0" err="1"/>
              <a:t>obj.area</a:t>
            </a:r>
            <a:r>
              <a:rPr lang="en-IN" sz="1500" dirty="0"/>
              <a:t>(10,10);</a:t>
            </a:r>
          </a:p>
          <a:p>
            <a:r>
              <a:rPr lang="en-IN" sz="1500" dirty="0" err="1"/>
              <a:t>obj.area</a:t>
            </a:r>
            <a:r>
              <a:rPr lang="en-IN" sz="1500" dirty="0"/>
              <a:t>(10,10,10);    </a:t>
            </a:r>
          </a:p>
          <a:p>
            <a:r>
              <a:rPr lang="en-IN" sz="1500" dirty="0"/>
              <a:t>}} </a:t>
            </a:r>
          </a:p>
          <a:p>
            <a:endParaRPr lang="en-IN" dirty="0"/>
          </a:p>
        </p:txBody>
      </p:sp>
      <p:pic>
        <p:nvPicPr>
          <p:cNvPr id="6" name="Picture 5"/>
          <p:cNvPicPr>
            <a:picLocks noChangeAspect="1"/>
          </p:cNvPicPr>
          <p:nvPr/>
        </p:nvPicPr>
        <p:blipFill>
          <a:blip r:embed="rId2"/>
          <a:stretch>
            <a:fillRect/>
          </a:stretch>
        </p:blipFill>
        <p:spPr>
          <a:xfrm>
            <a:off x="4738254" y="4167802"/>
            <a:ext cx="5388825" cy="2282874"/>
          </a:xfrm>
          <a:prstGeom prst="rect">
            <a:avLst/>
          </a:prstGeom>
        </p:spPr>
      </p:pic>
    </p:spTree>
    <p:extLst>
      <p:ext uri="{BB962C8B-B14F-4D97-AF65-F5344CB8AC3E}">
        <p14:creationId xmlns:p14="http://schemas.microsoft.com/office/powerpoint/2010/main" val="2972650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20926"/>
            <a:ext cx="11636189" cy="658516"/>
          </a:xfrm>
        </p:spPr>
        <p:txBody>
          <a:bodyPr/>
          <a:lstStyle/>
          <a:p>
            <a:pPr algn="ctr"/>
            <a:r>
              <a:rPr lang="en-US" dirty="0"/>
              <a:t>Method Overloading</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779442"/>
            <a:ext cx="11636189" cy="741787"/>
          </a:xfrm>
        </p:spPr>
        <p:txBody>
          <a:bodyPr>
            <a:noAutofit/>
          </a:bodyPr>
          <a:lstStyle/>
          <a:p>
            <a:r>
              <a:rPr lang="en-US" sz="1800" dirty="0"/>
              <a:t>Eg2 : WAP to demonstrate Method Overloading in a base and derived class by overloading the methods for displaying the value of variable contained in the class.</a:t>
            </a:r>
          </a:p>
        </p:txBody>
      </p:sp>
      <p:sp>
        <p:nvSpPr>
          <p:cNvPr id="4" name="TextBox 3"/>
          <p:cNvSpPr txBox="1"/>
          <p:nvPr/>
        </p:nvSpPr>
        <p:spPr>
          <a:xfrm>
            <a:off x="0" y="1437958"/>
            <a:ext cx="6999316" cy="5355312"/>
          </a:xfrm>
          <a:prstGeom prst="rect">
            <a:avLst/>
          </a:prstGeom>
          <a:noFill/>
          <a:ln>
            <a:noFill/>
          </a:ln>
        </p:spPr>
        <p:txBody>
          <a:bodyPr wrap="square" rtlCol="0">
            <a:spAutoFit/>
          </a:bodyPr>
          <a:lstStyle/>
          <a:p>
            <a:r>
              <a:rPr lang="en-IN" dirty="0"/>
              <a:t>class Parent{  </a:t>
            </a:r>
          </a:p>
          <a:p>
            <a:r>
              <a:rPr lang="en-IN" dirty="0"/>
              <a:t>public void display(</a:t>
            </a:r>
            <a:r>
              <a:rPr lang="en-IN" dirty="0" err="1"/>
              <a:t>int</a:t>
            </a:r>
            <a:r>
              <a:rPr lang="en-IN" dirty="0"/>
              <a:t> x)</a:t>
            </a:r>
          </a:p>
          <a:p>
            <a:r>
              <a:rPr lang="en-IN" dirty="0"/>
              <a:t>{</a:t>
            </a:r>
          </a:p>
          <a:p>
            <a:r>
              <a:rPr lang="en-IN" dirty="0"/>
              <a:t>   </a:t>
            </a:r>
            <a:r>
              <a:rPr lang="en-IN" dirty="0" err="1"/>
              <a:t>System.out.println</a:t>
            </a:r>
            <a:r>
              <a:rPr lang="en-IN" dirty="0"/>
              <a:t>("Value of x is :"+x);</a:t>
            </a:r>
          </a:p>
          <a:p>
            <a:r>
              <a:rPr lang="en-IN" dirty="0"/>
              <a:t>}</a:t>
            </a:r>
          </a:p>
          <a:p>
            <a:r>
              <a:rPr lang="en-IN" dirty="0"/>
              <a:t>}</a:t>
            </a:r>
          </a:p>
          <a:p>
            <a:r>
              <a:rPr lang="en-IN" dirty="0"/>
              <a:t>class Child extends Parent{  </a:t>
            </a:r>
          </a:p>
          <a:p>
            <a:r>
              <a:rPr lang="en-IN" dirty="0"/>
              <a:t>public void display(</a:t>
            </a:r>
            <a:r>
              <a:rPr lang="en-IN" dirty="0" err="1"/>
              <a:t>int</a:t>
            </a:r>
            <a:r>
              <a:rPr lang="en-IN" dirty="0"/>
              <a:t> x, </a:t>
            </a:r>
            <a:r>
              <a:rPr lang="en-IN" dirty="0" err="1"/>
              <a:t>int</a:t>
            </a:r>
            <a:r>
              <a:rPr lang="en-IN" dirty="0"/>
              <a:t> y)</a:t>
            </a:r>
          </a:p>
          <a:p>
            <a:r>
              <a:rPr lang="en-IN" dirty="0"/>
              <a:t>{</a:t>
            </a:r>
          </a:p>
          <a:p>
            <a:r>
              <a:rPr lang="en-IN" dirty="0"/>
              <a:t>   </a:t>
            </a:r>
            <a:r>
              <a:rPr lang="en-IN" dirty="0" err="1"/>
              <a:t>System.out.println</a:t>
            </a:r>
            <a:r>
              <a:rPr lang="en-IN" dirty="0"/>
              <a:t>("Value of x is :"+x+"\</a:t>
            </a:r>
            <a:r>
              <a:rPr lang="en-IN" dirty="0" err="1"/>
              <a:t>nValue</a:t>
            </a:r>
            <a:r>
              <a:rPr lang="en-IN" dirty="0"/>
              <a:t> of y is :"+y);</a:t>
            </a:r>
          </a:p>
          <a:p>
            <a:r>
              <a:rPr lang="en-IN" dirty="0"/>
              <a:t>}</a:t>
            </a:r>
          </a:p>
          <a:p>
            <a:r>
              <a:rPr lang="en-IN" dirty="0"/>
              <a:t>}</a:t>
            </a:r>
          </a:p>
          <a:p>
            <a:endParaRPr lang="en-IN" dirty="0"/>
          </a:p>
          <a:p>
            <a:r>
              <a:rPr lang="en-IN" dirty="0"/>
              <a:t>class Main {  </a:t>
            </a:r>
          </a:p>
          <a:p>
            <a:r>
              <a:rPr lang="en-IN" dirty="0"/>
              <a:t>public static void main(String </a:t>
            </a:r>
            <a:r>
              <a:rPr lang="en-IN" dirty="0" err="1"/>
              <a:t>args</a:t>
            </a:r>
            <a:r>
              <a:rPr lang="en-IN" dirty="0"/>
              <a:t>[]){  </a:t>
            </a:r>
          </a:p>
          <a:p>
            <a:r>
              <a:rPr lang="en-IN" dirty="0"/>
              <a:t>Child c=new Child();  </a:t>
            </a:r>
          </a:p>
          <a:p>
            <a:r>
              <a:rPr lang="en-IN" dirty="0" err="1"/>
              <a:t>c.display</a:t>
            </a:r>
            <a:r>
              <a:rPr lang="en-IN" dirty="0"/>
              <a:t>(10);</a:t>
            </a:r>
          </a:p>
          <a:p>
            <a:r>
              <a:rPr lang="en-IN" dirty="0" err="1"/>
              <a:t>c.display</a:t>
            </a:r>
            <a:r>
              <a:rPr lang="en-IN" dirty="0"/>
              <a:t>(5,5);    </a:t>
            </a:r>
          </a:p>
          <a:p>
            <a:r>
              <a:rPr lang="en-IN" dirty="0"/>
              <a:t>}} </a:t>
            </a:r>
          </a:p>
        </p:txBody>
      </p:sp>
      <p:pic>
        <p:nvPicPr>
          <p:cNvPr id="7" name="Picture 6"/>
          <p:cNvPicPr>
            <a:picLocks noChangeAspect="1"/>
          </p:cNvPicPr>
          <p:nvPr/>
        </p:nvPicPr>
        <p:blipFill>
          <a:blip r:embed="rId2"/>
          <a:stretch>
            <a:fillRect/>
          </a:stretch>
        </p:blipFill>
        <p:spPr>
          <a:xfrm>
            <a:off x="6168859" y="4596938"/>
            <a:ext cx="5881716" cy="2128058"/>
          </a:xfrm>
          <a:prstGeom prst="rect">
            <a:avLst/>
          </a:prstGeom>
        </p:spPr>
      </p:pic>
    </p:spTree>
    <p:extLst>
      <p:ext uri="{BB962C8B-B14F-4D97-AF65-F5344CB8AC3E}">
        <p14:creationId xmlns:p14="http://schemas.microsoft.com/office/powerpoint/2010/main" val="318717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20209"/>
            <a:ext cx="11604568" cy="819129"/>
          </a:xfrm>
        </p:spPr>
        <p:txBody>
          <a:bodyPr/>
          <a:lstStyle/>
          <a:p>
            <a:pPr algn="ctr"/>
            <a:r>
              <a:rPr lang="en-IN" dirty="0"/>
              <a:t>Encapsulation</a:t>
            </a:r>
          </a:p>
        </p:txBody>
      </p:sp>
      <p:sp>
        <p:nvSpPr>
          <p:cNvPr id="3" name="Content Placeholder 2"/>
          <p:cNvSpPr>
            <a:spLocks noGrp="1"/>
          </p:cNvSpPr>
          <p:nvPr>
            <p:ph idx="1"/>
          </p:nvPr>
        </p:nvSpPr>
        <p:spPr>
          <a:xfrm>
            <a:off x="299258" y="939338"/>
            <a:ext cx="11604568" cy="5677593"/>
          </a:xfrm>
        </p:spPr>
        <p:txBody>
          <a:bodyPr/>
          <a:lstStyle/>
          <a:p>
            <a:pPr algn="just"/>
            <a:r>
              <a:rPr lang="en-US" dirty="0"/>
              <a:t>Encapsulation is defined as the wrapping up of data under a single unit. </a:t>
            </a:r>
          </a:p>
          <a:p>
            <a:pPr algn="just"/>
            <a:r>
              <a:rPr lang="en-US" dirty="0"/>
              <a:t>It is the mechanism that binds together code and the data it manipulates. </a:t>
            </a:r>
          </a:p>
          <a:p>
            <a:pPr algn="just"/>
            <a:r>
              <a:rPr lang="en-US" dirty="0"/>
              <a:t>In Encapsulation, the variables or data of a class are hidden from any other class and can be accessed only through any member function of their class in which they are declared. </a:t>
            </a:r>
          </a:p>
          <a:p>
            <a:pPr algn="just"/>
            <a:r>
              <a:rPr lang="en-US" dirty="0"/>
              <a:t>As in encapsulation, the data in a class is hidden from other classes, so it is also known as data-hiding.</a:t>
            </a:r>
          </a:p>
          <a:p>
            <a:pPr algn="just"/>
            <a:r>
              <a:rPr lang="en-US" dirty="0"/>
              <a:t>A class is an example of encapsulation</a:t>
            </a:r>
          </a:p>
          <a:p>
            <a:pPr algn="just"/>
            <a:r>
              <a:rPr lang="en-US" dirty="0" err="1"/>
              <a:t>Eg</a:t>
            </a:r>
            <a:r>
              <a:rPr lang="en-US" dirty="0"/>
              <a:t> : Consider a real-life example of encapsulation, in a company, there are different sections like the accounts section, finance section, sales section and an official from sales wants to access any document belonging to finance dept.</a:t>
            </a:r>
            <a:endParaRPr lang="en-IN" dirty="0"/>
          </a:p>
        </p:txBody>
      </p:sp>
      <p:pic>
        <p:nvPicPr>
          <p:cNvPr id="2052" name="Picture 4" descr="Explaining OOP Encapsulation In Java With Examples"/>
          <p:cNvPicPr>
            <a:picLocks noChangeAspect="1" noChangeArrowheads="1"/>
          </p:cNvPicPr>
          <p:nvPr/>
        </p:nvPicPr>
        <p:blipFill rotWithShape="1">
          <a:blip r:embed="rId2">
            <a:extLst>
              <a:ext uri="{28A0092B-C50C-407E-A947-70E740481C1C}">
                <a14:useLocalDpi xmlns:a14="http://schemas.microsoft.com/office/drawing/2010/main" val="0"/>
              </a:ext>
            </a:extLst>
          </a:blip>
          <a:srcRect l="9790" t="23534" r="8848" b="19011"/>
          <a:stretch/>
        </p:blipFill>
        <p:spPr bwMode="auto">
          <a:xfrm>
            <a:off x="3548557" y="4838006"/>
            <a:ext cx="5105969" cy="18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151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Array of Objects</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Array of objects is created to store information about multiple objects having similar functionality.</a:t>
            </a:r>
          </a:p>
          <a:p>
            <a:r>
              <a:rPr lang="en-US" dirty="0"/>
              <a:t>Syntax : </a:t>
            </a:r>
            <a:r>
              <a:rPr lang="en-US" dirty="0" err="1"/>
              <a:t>class_name</a:t>
            </a:r>
            <a:r>
              <a:rPr lang="en-US" dirty="0"/>
              <a:t> </a:t>
            </a:r>
            <a:r>
              <a:rPr lang="en-US" dirty="0" err="1"/>
              <a:t>object_name</a:t>
            </a:r>
            <a:r>
              <a:rPr lang="en-US" dirty="0"/>
              <a:t>[] = new </a:t>
            </a:r>
            <a:r>
              <a:rPr lang="en-US" dirty="0" err="1"/>
              <a:t>class_name</a:t>
            </a:r>
            <a:r>
              <a:rPr lang="en-US" dirty="0"/>
              <a:t>[size of the array]</a:t>
            </a:r>
          </a:p>
          <a:p>
            <a:r>
              <a:rPr lang="en-US" dirty="0" err="1"/>
              <a:t>Eg</a:t>
            </a:r>
            <a:r>
              <a:rPr lang="en-US" dirty="0"/>
              <a:t> : Student s[]=new Student[10];</a:t>
            </a:r>
          </a:p>
          <a:p>
            <a:r>
              <a:rPr lang="en-US" dirty="0"/>
              <a:t>Note: memory is not allocated to each object with the above declaration. We need to use “new” keyword with every object of the array separately for allocating memory.</a:t>
            </a:r>
          </a:p>
          <a:p>
            <a:r>
              <a:rPr lang="en-US" dirty="0"/>
              <a:t>Problem : WAP to create an array of objects of a class student. The class should have field members name, id, total marks and marks in three subjects namely Physics, Chemistry and </a:t>
            </a:r>
            <a:r>
              <a:rPr lang="en-US" dirty="0" err="1"/>
              <a:t>Maths</a:t>
            </a:r>
            <a:r>
              <a:rPr lang="en-US" dirty="0"/>
              <a:t>. Accept information of ‘n’ students and display them in tabular form.</a:t>
            </a:r>
          </a:p>
          <a:p>
            <a:pPr marL="0" indent="0">
              <a:buNone/>
            </a:pPr>
            <a:endParaRPr lang="en-US" dirty="0"/>
          </a:p>
          <a:p>
            <a:pPr marL="57150" indent="0">
              <a:buNone/>
            </a:pPr>
            <a:endParaRPr lang="en-US" b="1" dirty="0"/>
          </a:p>
          <a:p>
            <a:pPr lvl="1"/>
            <a:endParaRPr lang="en-US" b="1" dirty="0"/>
          </a:p>
        </p:txBody>
      </p:sp>
    </p:spTree>
    <p:extLst>
      <p:ext uri="{BB962C8B-B14F-4D97-AF65-F5344CB8AC3E}">
        <p14:creationId xmlns:p14="http://schemas.microsoft.com/office/powerpoint/2010/main" val="1896036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0" y="0"/>
            <a:ext cx="5943599" cy="6858000"/>
          </a:xfrm>
          <a:ln>
            <a:solidFill>
              <a:schemeClr val="bg1"/>
            </a:solidFill>
          </a:ln>
        </p:spPr>
        <p:txBody>
          <a:bodyPr>
            <a:noAutofit/>
          </a:bodyPr>
          <a:lstStyle/>
          <a:p>
            <a:pPr marL="0" indent="0">
              <a:spcBef>
                <a:spcPts val="0"/>
              </a:spcBef>
              <a:buNone/>
            </a:pPr>
            <a:r>
              <a:rPr lang="en-IN" sz="1600" dirty="0"/>
              <a:t>import </a:t>
            </a:r>
            <a:r>
              <a:rPr lang="en-IN" sz="1600" dirty="0" err="1"/>
              <a:t>java.util.Scanner</a:t>
            </a:r>
            <a:r>
              <a:rPr lang="en-IN" sz="1600" dirty="0"/>
              <a:t>;  </a:t>
            </a:r>
          </a:p>
          <a:p>
            <a:pPr marL="0" indent="0">
              <a:spcBef>
                <a:spcPts val="0"/>
              </a:spcBef>
              <a:buNone/>
            </a:pPr>
            <a:r>
              <a:rPr lang="en-IN" sz="1600" dirty="0"/>
              <a:t>class Student  </a:t>
            </a:r>
          </a:p>
          <a:p>
            <a:pPr marL="0" indent="0">
              <a:spcBef>
                <a:spcPts val="0"/>
              </a:spcBef>
              <a:buNone/>
            </a:pPr>
            <a:r>
              <a:rPr lang="en-IN" sz="1600" dirty="0"/>
              <a:t>{  </a:t>
            </a:r>
          </a:p>
          <a:p>
            <a:pPr marL="0" indent="0">
              <a:spcBef>
                <a:spcPts val="0"/>
              </a:spcBef>
              <a:buNone/>
            </a:pPr>
            <a:r>
              <a:rPr lang="en-IN" sz="1600" dirty="0"/>
              <a:t>private String name;  </a:t>
            </a:r>
          </a:p>
          <a:p>
            <a:pPr marL="0" indent="0">
              <a:spcBef>
                <a:spcPts val="0"/>
              </a:spcBef>
              <a:buNone/>
            </a:pPr>
            <a:r>
              <a:rPr lang="en-IN" sz="1600" dirty="0"/>
              <a:t>private </a:t>
            </a:r>
            <a:r>
              <a:rPr lang="en-IN" sz="1600" dirty="0" err="1"/>
              <a:t>int</a:t>
            </a:r>
            <a:r>
              <a:rPr lang="en-IN" sz="1600" dirty="0"/>
              <a:t> </a:t>
            </a:r>
            <a:r>
              <a:rPr lang="en-IN" sz="1600" dirty="0" err="1"/>
              <a:t>id,p,c,m,t</a:t>
            </a:r>
            <a:r>
              <a:rPr lang="en-IN" sz="1600" dirty="0"/>
              <a:t>;  </a:t>
            </a:r>
          </a:p>
          <a:p>
            <a:pPr marL="0" indent="0">
              <a:spcBef>
                <a:spcPts val="0"/>
              </a:spcBef>
              <a:buNone/>
            </a:pPr>
            <a:r>
              <a:rPr lang="en-IN" sz="1600" dirty="0"/>
              <a:t>void accept() </a:t>
            </a:r>
          </a:p>
          <a:p>
            <a:pPr marL="0" indent="0">
              <a:spcBef>
                <a:spcPts val="0"/>
              </a:spcBef>
              <a:buNone/>
            </a:pPr>
            <a:r>
              <a:rPr lang="en-IN" sz="1600" dirty="0"/>
              <a:t>{  </a:t>
            </a:r>
          </a:p>
          <a:p>
            <a:pPr marL="0" indent="0">
              <a:spcBef>
                <a:spcPts val="0"/>
              </a:spcBef>
              <a:buNone/>
            </a:pPr>
            <a:r>
              <a:rPr lang="en-IN" sz="1600" dirty="0"/>
              <a:t>Scanner </a:t>
            </a:r>
            <a:r>
              <a:rPr lang="en-IN" sz="1600" dirty="0" err="1"/>
              <a:t>sc</a:t>
            </a:r>
            <a:r>
              <a:rPr lang="en-IN" sz="1600" dirty="0"/>
              <a:t>=new Scanner(System.in);</a:t>
            </a:r>
          </a:p>
          <a:p>
            <a:pPr marL="0" indent="0">
              <a:spcBef>
                <a:spcPts val="0"/>
              </a:spcBef>
              <a:buNone/>
            </a:pPr>
            <a:r>
              <a:rPr lang="en-IN" sz="1600" dirty="0" err="1"/>
              <a:t>System.out.println</a:t>
            </a:r>
            <a:r>
              <a:rPr lang="en-IN" sz="1600" dirty="0"/>
              <a:t>("Enter name, ID, Marks in Physics, Chemistry and Maths : ");</a:t>
            </a:r>
          </a:p>
          <a:p>
            <a:pPr marL="0" indent="0">
              <a:spcBef>
                <a:spcPts val="0"/>
              </a:spcBef>
              <a:buNone/>
            </a:pPr>
            <a:r>
              <a:rPr lang="en-IN" sz="1600" dirty="0"/>
              <a:t>name=</a:t>
            </a:r>
            <a:r>
              <a:rPr lang="en-IN" sz="1600" dirty="0" err="1"/>
              <a:t>sc.nextLine</a:t>
            </a:r>
            <a:r>
              <a:rPr lang="en-IN" sz="1600" dirty="0"/>
              <a:t>();</a:t>
            </a:r>
          </a:p>
          <a:p>
            <a:pPr marL="0" indent="0">
              <a:spcBef>
                <a:spcPts val="0"/>
              </a:spcBef>
              <a:buNone/>
            </a:pPr>
            <a:r>
              <a:rPr lang="en-IN" sz="1600" dirty="0"/>
              <a:t>id=</a:t>
            </a:r>
            <a:r>
              <a:rPr lang="en-IN" sz="1600" dirty="0" err="1"/>
              <a:t>sc.nextInt</a:t>
            </a:r>
            <a:r>
              <a:rPr lang="en-IN" sz="1600" dirty="0"/>
              <a:t>();</a:t>
            </a:r>
          </a:p>
          <a:p>
            <a:pPr marL="0" indent="0">
              <a:spcBef>
                <a:spcPts val="0"/>
              </a:spcBef>
              <a:buNone/>
            </a:pPr>
            <a:r>
              <a:rPr lang="en-IN" sz="1600" dirty="0"/>
              <a:t>p=</a:t>
            </a:r>
            <a:r>
              <a:rPr lang="en-IN" sz="1600" dirty="0" err="1"/>
              <a:t>sc.nextInt</a:t>
            </a:r>
            <a:r>
              <a:rPr lang="en-IN" sz="1600" dirty="0"/>
              <a:t>();</a:t>
            </a:r>
          </a:p>
          <a:p>
            <a:pPr marL="0" indent="0">
              <a:spcBef>
                <a:spcPts val="0"/>
              </a:spcBef>
              <a:buNone/>
            </a:pPr>
            <a:r>
              <a:rPr lang="en-IN" sz="1600" dirty="0"/>
              <a:t>c=</a:t>
            </a:r>
            <a:r>
              <a:rPr lang="en-IN" sz="1600" dirty="0" err="1"/>
              <a:t>sc.nextInt</a:t>
            </a:r>
            <a:r>
              <a:rPr lang="en-IN" sz="1600" dirty="0"/>
              <a:t>();</a:t>
            </a:r>
          </a:p>
          <a:p>
            <a:pPr marL="0" indent="0">
              <a:spcBef>
                <a:spcPts val="0"/>
              </a:spcBef>
              <a:buNone/>
            </a:pPr>
            <a:r>
              <a:rPr lang="en-IN" sz="1600" dirty="0"/>
              <a:t>m=</a:t>
            </a:r>
            <a:r>
              <a:rPr lang="en-IN" sz="1600" dirty="0" err="1"/>
              <a:t>sc.nextInt</a:t>
            </a:r>
            <a:r>
              <a:rPr lang="en-IN" sz="1600" dirty="0"/>
              <a:t>();</a:t>
            </a:r>
          </a:p>
          <a:p>
            <a:pPr marL="0" indent="0">
              <a:spcBef>
                <a:spcPts val="0"/>
              </a:spcBef>
              <a:buNone/>
            </a:pPr>
            <a:r>
              <a:rPr lang="en-IN" sz="1600" dirty="0"/>
              <a:t>t=</a:t>
            </a:r>
            <a:r>
              <a:rPr lang="en-IN" sz="1600" dirty="0" err="1"/>
              <a:t>p+c+m</a:t>
            </a:r>
            <a:r>
              <a:rPr lang="en-IN" sz="1600" dirty="0"/>
              <a:t>;</a:t>
            </a:r>
          </a:p>
          <a:p>
            <a:pPr marL="0" indent="0">
              <a:spcBef>
                <a:spcPts val="0"/>
              </a:spcBef>
              <a:buNone/>
            </a:pPr>
            <a:r>
              <a:rPr lang="en-IN" sz="1600" dirty="0"/>
              <a:t>}  </a:t>
            </a:r>
          </a:p>
          <a:p>
            <a:pPr marL="0" indent="0">
              <a:spcBef>
                <a:spcPts val="0"/>
              </a:spcBef>
              <a:buNone/>
            </a:pPr>
            <a:r>
              <a:rPr lang="en-IN" sz="1600" dirty="0"/>
              <a:t>void display()  </a:t>
            </a:r>
          </a:p>
          <a:p>
            <a:pPr marL="0" indent="0">
              <a:spcBef>
                <a:spcPts val="0"/>
              </a:spcBef>
              <a:buNone/>
            </a:pPr>
            <a:r>
              <a:rPr lang="en-IN" sz="1600" dirty="0"/>
              <a:t>{  </a:t>
            </a:r>
          </a:p>
          <a:p>
            <a:pPr marL="0" indent="0">
              <a:spcBef>
                <a:spcPts val="0"/>
              </a:spcBef>
              <a:buNone/>
            </a:pPr>
            <a:r>
              <a:rPr lang="en-IN" sz="1600" dirty="0" err="1"/>
              <a:t>System.out.println</a:t>
            </a:r>
            <a:r>
              <a:rPr lang="en-IN" sz="1600" dirty="0"/>
              <a:t>(name+"\</a:t>
            </a:r>
            <a:r>
              <a:rPr lang="en-IN" sz="1600" dirty="0" err="1"/>
              <a:t>t"+id</a:t>
            </a:r>
            <a:r>
              <a:rPr lang="en-IN" sz="1600" dirty="0"/>
              <a:t>+"\</a:t>
            </a:r>
            <a:r>
              <a:rPr lang="en-IN" sz="1600" dirty="0" err="1"/>
              <a:t>t"+p</a:t>
            </a:r>
            <a:r>
              <a:rPr lang="en-IN" sz="1600" dirty="0"/>
              <a:t>+"\</a:t>
            </a:r>
            <a:r>
              <a:rPr lang="en-IN" sz="1600" dirty="0" err="1"/>
              <a:t>t"+c</a:t>
            </a:r>
            <a:r>
              <a:rPr lang="en-IN" sz="1600" dirty="0"/>
              <a:t>+"\</a:t>
            </a:r>
            <a:r>
              <a:rPr lang="en-IN" sz="1600" dirty="0" err="1"/>
              <a:t>t"+m</a:t>
            </a:r>
            <a:r>
              <a:rPr lang="en-IN" sz="1600" dirty="0"/>
              <a:t>+"\</a:t>
            </a:r>
            <a:r>
              <a:rPr lang="en-IN" sz="1600" dirty="0" err="1"/>
              <a:t>t"+t</a:t>
            </a:r>
            <a:r>
              <a:rPr lang="en-IN" sz="1600" dirty="0"/>
              <a:t>);  </a:t>
            </a:r>
          </a:p>
          <a:p>
            <a:pPr marL="0" indent="0">
              <a:spcBef>
                <a:spcPts val="0"/>
              </a:spcBef>
              <a:buNone/>
            </a:pPr>
            <a:r>
              <a:rPr lang="en-IN" sz="1600" dirty="0"/>
              <a:t>}  </a:t>
            </a:r>
          </a:p>
          <a:p>
            <a:pPr marL="0" indent="0">
              <a:spcBef>
                <a:spcPts val="0"/>
              </a:spcBef>
              <a:buNone/>
            </a:pPr>
            <a:r>
              <a:rPr lang="en-IN" sz="1600" dirty="0"/>
              <a:t>}</a:t>
            </a:r>
          </a:p>
          <a:p>
            <a:pPr marL="0" indent="0">
              <a:spcBef>
                <a:spcPts val="0"/>
              </a:spcBef>
              <a:buNone/>
            </a:pPr>
            <a:endParaRPr lang="en-IN" dirty="0"/>
          </a:p>
          <a:p>
            <a:pPr marL="0" indent="0">
              <a:spcBef>
                <a:spcPts val="0"/>
              </a:spcBef>
              <a:buNone/>
            </a:pPr>
            <a:br>
              <a:rPr lang="en-IN" dirty="0"/>
            </a:br>
            <a:endParaRPr lang="en-IN" dirty="0"/>
          </a:p>
        </p:txBody>
      </p:sp>
      <p:sp>
        <p:nvSpPr>
          <p:cNvPr id="2" name="Rectangle 1"/>
          <p:cNvSpPr/>
          <p:nvPr/>
        </p:nvSpPr>
        <p:spPr>
          <a:xfrm>
            <a:off x="6010102" y="15983"/>
            <a:ext cx="6059977" cy="6740307"/>
          </a:xfrm>
          <a:prstGeom prst="rect">
            <a:avLst/>
          </a:prstGeom>
          <a:ln>
            <a:noFill/>
          </a:ln>
        </p:spPr>
        <p:txBody>
          <a:bodyPr wrap="square">
            <a:spAutoFit/>
          </a:bodyPr>
          <a:lstStyle/>
          <a:p>
            <a:r>
              <a:rPr lang="en-IN" sz="1600" dirty="0"/>
              <a:t>class Main{</a:t>
            </a:r>
          </a:p>
          <a:p>
            <a:r>
              <a:rPr lang="en-IN" sz="1600" dirty="0"/>
              <a:t>public static void main(String </a:t>
            </a:r>
            <a:r>
              <a:rPr lang="en-IN" sz="1600" dirty="0" err="1"/>
              <a:t>args</a:t>
            </a:r>
            <a:r>
              <a:rPr lang="en-IN" sz="1600" dirty="0"/>
              <a:t>[])   </a:t>
            </a:r>
          </a:p>
          <a:p>
            <a:r>
              <a:rPr lang="en-IN" sz="1600" dirty="0"/>
              <a:t>{  </a:t>
            </a:r>
          </a:p>
          <a:p>
            <a:r>
              <a:rPr lang="en-IN" sz="1600" dirty="0" err="1"/>
              <a:t>int</a:t>
            </a:r>
            <a:r>
              <a:rPr lang="en-IN" sz="1600" dirty="0"/>
              <a:t> </a:t>
            </a:r>
            <a:r>
              <a:rPr lang="en-IN" sz="1600" dirty="0" err="1"/>
              <a:t>i,n</a:t>
            </a:r>
            <a:r>
              <a:rPr lang="en-IN" sz="1600" dirty="0"/>
              <a:t>; </a:t>
            </a:r>
          </a:p>
          <a:p>
            <a:r>
              <a:rPr lang="en-IN" sz="1600" dirty="0"/>
              <a:t>Scanner </a:t>
            </a:r>
            <a:r>
              <a:rPr lang="en-IN" sz="1600" dirty="0" err="1"/>
              <a:t>sc</a:t>
            </a:r>
            <a:r>
              <a:rPr lang="en-IN" sz="1600" dirty="0"/>
              <a:t> = new Scanner(System.in);  </a:t>
            </a:r>
          </a:p>
          <a:p>
            <a:r>
              <a:rPr lang="en-IN" sz="1600" dirty="0" err="1"/>
              <a:t>System.out.println</a:t>
            </a:r>
            <a:r>
              <a:rPr lang="en-IN" sz="1600" dirty="0"/>
              <a:t>("Enter total number of students: ");  </a:t>
            </a:r>
          </a:p>
          <a:p>
            <a:r>
              <a:rPr lang="en-IN" sz="1600" dirty="0"/>
              <a:t>n = </a:t>
            </a:r>
            <a:r>
              <a:rPr lang="en-IN" sz="1600" dirty="0" err="1"/>
              <a:t>sc.nextInt</a:t>
            </a:r>
            <a:r>
              <a:rPr lang="en-IN" sz="1600" dirty="0"/>
              <a:t>();  </a:t>
            </a:r>
          </a:p>
          <a:p>
            <a:endParaRPr lang="en-IN" sz="1600" dirty="0"/>
          </a:p>
          <a:p>
            <a:r>
              <a:rPr lang="en-IN" sz="1600" b="1" dirty="0">
                <a:solidFill>
                  <a:schemeClr val="bg1"/>
                </a:solidFill>
              </a:rPr>
              <a:t>//creating array of objects of size n</a:t>
            </a:r>
          </a:p>
          <a:p>
            <a:endParaRPr lang="en-IN" sz="1600" b="1" dirty="0">
              <a:solidFill>
                <a:schemeClr val="bg1"/>
              </a:solidFill>
            </a:endParaRPr>
          </a:p>
          <a:p>
            <a:r>
              <a:rPr lang="en-IN" sz="1600" dirty="0"/>
              <a:t>Student s[]=new Student[n]; </a:t>
            </a:r>
          </a:p>
          <a:p>
            <a:br>
              <a:rPr lang="en-IN" sz="1600" dirty="0"/>
            </a:br>
            <a:r>
              <a:rPr lang="en-IN" sz="1600" dirty="0"/>
              <a:t>for(</a:t>
            </a:r>
            <a:r>
              <a:rPr lang="en-IN" sz="1600" dirty="0" err="1"/>
              <a:t>i</a:t>
            </a:r>
            <a:r>
              <a:rPr lang="en-IN" sz="1600" dirty="0"/>
              <a:t>=0;i&lt;=n-1;i++)</a:t>
            </a:r>
          </a:p>
          <a:p>
            <a:r>
              <a:rPr lang="en-IN" sz="1600" dirty="0"/>
              <a:t>{</a:t>
            </a:r>
          </a:p>
          <a:p>
            <a:r>
              <a:rPr lang="en-IN" sz="1600" dirty="0"/>
              <a:t>    </a:t>
            </a:r>
            <a:r>
              <a:rPr lang="en-IN" sz="1600" dirty="0" err="1"/>
              <a:t>System.out.println</a:t>
            </a:r>
            <a:r>
              <a:rPr lang="en-IN" sz="1600" dirty="0"/>
              <a:t>("For student "+(i+1));</a:t>
            </a:r>
          </a:p>
          <a:p>
            <a:r>
              <a:rPr lang="en-IN" sz="1600" dirty="0"/>
              <a:t>    s[</a:t>
            </a:r>
            <a:r>
              <a:rPr lang="en-IN" sz="1600" dirty="0" err="1"/>
              <a:t>i</a:t>
            </a:r>
            <a:r>
              <a:rPr lang="en-IN" sz="1600" dirty="0"/>
              <a:t>]=new Student();</a:t>
            </a:r>
          </a:p>
          <a:p>
            <a:r>
              <a:rPr lang="en-IN" sz="1600" dirty="0"/>
              <a:t>    s[</a:t>
            </a:r>
            <a:r>
              <a:rPr lang="en-IN" sz="1600" dirty="0" err="1"/>
              <a:t>i</a:t>
            </a:r>
            <a:r>
              <a:rPr lang="en-IN" sz="1600" dirty="0"/>
              <a:t>].accept();</a:t>
            </a:r>
          </a:p>
          <a:p>
            <a:r>
              <a:rPr lang="en-IN" sz="1600" dirty="0"/>
              <a:t>}</a:t>
            </a:r>
          </a:p>
          <a:p>
            <a:r>
              <a:rPr lang="en-IN" sz="1600" dirty="0" err="1"/>
              <a:t>System.out.println</a:t>
            </a:r>
            <a:r>
              <a:rPr lang="en-IN" sz="1600" dirty="0"/>
              <a:t>("Name\</a:t>
            </a:r>
            <a:r>
              <a:rPr lang="en-IN" sz="1600" dirty="0" err="1"/>
              <a:t>tID</a:t>
            </a:r>
            <a:r>
              <a:rPr lang="en-IN" sz="1600" dirty="0"/>
              <a:t>\</a:t>
            </a:r>
            <a:r>
              <a:rPr lang="en-IN" sz="1600" dirty="0" err="1"/>
              <a:t>tPhy</a:t>
            </a:r>
            <a:r>
              <a:rPr lang="en-IN" sz="1600" dirty="0"/>
              <a:t>\</a:t>
            </a:r>
            <a:r>
              <a:rPr lang="en-IN" sz="1600" dirty="0" err="1"/>
              <a:t>tChem</a:t>
            </a:r>
            <a:r>
              <a:rPr lang="en-IN" sz="1600" dirty="0"/>
              <a:t>\</a:t>
            </a:r>
            <a:r>
              <a:rPr lang="en-IN" sz="1600" dirty="0" err="1"/>
              <a:t>tMaths</a:t>
            </a:r>
            <a:r>
              <a:rPr lang="en-IN" sz="1600" dirty="0"/>
              <a:t>\</a:t>
            </a:r>
            <a:r>
              <a:rPr lang="en-IN" sz="1600" dirty="0" err="1"/>
              <a:t>tTotal</a:t>
            </a:r>
            <a:r>
              <a:rPr lang="en-IN" sz="1600" dirty="0"/>
              <a:t>");</a:t>
            </a:r>
          </a:p>
          <a:p>
            <a:r>
              <a:rPr lang="en-IN" sz="1600" dirty="0"/>
              <a:t>for(</a:t>
            </a:r>
            <a:r>
              <a:rPr lang="en-IN" sz="1600" dirty="0" err="1"/>
              <a:t>i</a:t>
            </a:r>
            <a:r>
              <a:rPr lang="en-IN" sz="1600" dirty="0"/>
              <a:t>=0;i&lt;=n-1;i++)</a:t>
            </a:r>
          </a:p>
          <a:p>
            <a:r>
              <a:rPr lang="en-IN" sz="1600" dirty="0"/>
              <a:t>{</a:t>
            </a:r>
          </a:p>
          <a:p>
            <a:r>
              <a:rPr lang="en-IN" sz="1600" dirty="0"/>
              <a:t>    s[</a:t>
            </a:r>
            <a:r>
              <a:rPr lang="en-IN" sz="1600" dirty="0" err="1"/>
              <a:t>i</a:t>
            </a:r>
            <a:r>
              <a:rPr lang="en-IN" sz="1600" dirty="0"/>
              <a:t>].display();</a:t>
            </a:r>
          </a:p>
          <a:p>
            <a:r>
              <a:rPr lang="en-IN" sz="1600" dirty="0"/>
              <a:t>}</a:t>
            </a:r>
          </a:p>
          <a:p>
            <a:r>
              <a:rPr lang="en-IN" sz="1600" dirty="0"/>
              <a:t>}  </a:t>
            </a:r>
          </a:p>
          <a:p>
            <a:r>
              <a:rPr lang="en-IN" sz="1600" dirty="0"/>
              <a:t>}  </a:t>
            </a:r>
          </a:p>
          <a:p>
            <a:endParaRPr lang="en-US" sz="1600" dirty="0"/>
          </a:p>
          <a:p>
            <a:endParaRPr lang="en-US" sz="1600" dirty="0"/>
          </a:p>
        </p:txBody>
      </p:sp>
    </p:spTree>
    <p:extLst>
      <p:ext uri="{BB962C8B-B14F-4D97-AF65-F5344CB8AC3E}">
        <p14:creationId xmlns:p14="http://schemas.microsoft.com/office/powerpoint/2010/main" val="2024124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3018" y="126943"/>
            <a:ext cx="7834313" cy="6595745"/>
          </a:xfrm>
          <a:prstGeom prst="rect">
            <a:avLst/>
          </a:prstGeom>
        </p:spPr>
      </p:pic>
    </p:spTree>
    <p:extLst>
      <p:ext uri="{BB962C8B-B14F-4D97-AF65-F5344CB8AC3E}">
        <p14:creationId xmlns:p14="http://schemas.microsoft.com/office/powerpoint/2010/main" val="682613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Static Class Members</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dirty="0"/>
              <a:t>A method or a field can be static.</a:t>
            </a:r>
          </a:p>
          <a:p>
            <a:r>
              <a:rPr lang="en-US" b="1" i="1" dirty="0"/>
              <a:t>static</a:t>
            </a:r>
            <a:r>
              <a:rPr lang="en-US" dirty="0"/>
              <a:t> keyword is used to declare class members as static</a:t>
            </a:r>
          </a:p>
          <a:p>
            <a:r>
              <a:rPr lang="en-US" dirty="0"/>
              <a:t>A static method is a method that works on a class and not on the object of the class.</a:t>
            </a:r>
          </a:p>
          <a:p>
            <a:r>
              <a:rPr lang="en-US" dirty="0"/>
              <a:t>To call a static method we </a:t>
            </a:r>
            <a:r>
              <a:rPr lang="en-US" b="1" dirty="0"/>
              <a:t>need not </a:t>
            </a:r>
            <a:r>
              <a:rPr lang="en-US" dirty="0"/>
              <a:t>make object of that class</a:t>
            </a:r>
          </a:p>
          <a:p>
            <a:r>
              <a:rPr lang="en-US" dirty="0"/>
              <a:t>A static method is called by syntax : </a:t>
            </a:r>
            <a:r>
              <a:rPr lang="en-US" dirty="0" err="1"/>
              <a:t>class_name.method_name</a:t>
            </a:r>
            <a:r>
              <a:rPr lang="en-US" dirty="0"/>
              <a:t>()</a:t>
            </a:r>
          </a:p>
          <a:p>
            <a:r>
              <a:rPr lang="en-US" dirty="0"/>
              <a:t>A static field member or a static variable will be common for all the objects of that class.</a:t>
            </a:r>
          </a:p>
          <a:p>
            <a:r>
              <a:rPr lang="en-US" dirty="0"/>
              <a:t>A common memory location is allocated for a static variable for all objects made of that class</a:t>
            </a:r>
          </a:p>
          <a:p>
            <a:r>
              <a:rPr lang="en-US" dirty="0"/>
              <a:t>One of the major advantage of using static variable is that we can use it to count number of objects made of the class. Since each object will access the same memory location for static variable, we can increment its value in the constructor of class.</a:t>
            </a:r>
          </a:p>
          <a:p>
            <a:r>
              <a:rPr lang="en-US" dirty="0"/>
              <a:t>Whenever the object is created, this constructor will be called and this static variable will be incremented.</a:t>
            </a:r>
          </a:p>
          <a:p>
            <a:endParaRPr lang="en-US" dirty="0"/>
          </a:p>
          <a:p>
            <a:pPr marL="57150" indent="0">
              <a:buNone/>
            </a:pPr>
            <a:endParaRPr lang="en-US" b="1" dirty="0"/>
          </a:p>
          <a:p>
            <a:pPr lvl="1"/>
            <a:endParaRPr lang="en-US" b="1" dirty="0"/>
          </a:p>
        </p:txBody>
      </p:sp>
    </p:spTree>
    <p:extLst>
      <p:ext uri="{BB962C8B-B14F-4D97-AF65-F5344CB8AC3E}">
        <p14:creationId xmlns:p14="http://schemas.microsoft.com/office/powerpoint/2010/main" val="708652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0" y="0"/>
            <a:ext cx="5943599" cy="6858000"/>
          </a:xfrm>
          <a:ln>
            <a:solidFill>
              <a:schemeClr val="bg1"/>
            </a:solidFill>
          </a:ln>
        </p:spPr>
        <p:txBody>
          <a:bodyPr>
            <a:noAutofit/>
          </a:bodyPr>
          <a:lstStyle/>
          <a:p>
            <a:pPr marL="0" indent="0">
              <a:spcBef>
                <a:spcPts val="0"/>
              </a:spcBef>
              <a:buNone/>
            </a:pPr>
            <a:r>
              <a:rPr lang="en-IN" sz="1600" dirty="0"/>
              <a:t>import </a:t>
            </a:r>
            <a:r>
              <a:rPr lang="en-IN" sz="1600" dirty="0" err="1"/>
              <a:t>java.util.Scanner</a:t>
            </a:r>
            <a:r>
              <a:rPr lang="en-IN" sz="1600" dirty="0"/>
              <a:t>;  </a:t>
            </a:r>
          </a:p>
          <a:p>
            <a:pPr marL="0" indent="0">
              <a:spcBef>
                <a:spcPts val="0"/>
              </a:spcBef>
              <a:buNone/>
            </a:pPr>
            <a:r>
              <a:rPr lang="en-IN" sz="1600" dirty="0"/>
              <a:t>class Counter  </a:t>
            </a:r>
          </a:p>
          <a:p>
            <a:pPr marL="0" indent="0">
              <a:spcBef>
                <a:spcPts val="0"/>
              </a:spcBef>
              <a:buNone/>
            </a:pPr>
            <a:r>
              <a:rPr lang="en-IN" sz="1600" dirty="0"/>
              <a:t>{  </a:t>
            </a:r>
          </a:p>
          <a:p>
            <a:pPr marL="0" indent="0">
              <a:spcBef>
                <a:spcPts val="0"/>
              </a:spcBef>
              <a:buNone/>
            </a:pPr>
            <a:r>
              <a:rPr lang="en-IN" sz="1600" dirty="0"/>
              <a:t>private static </a:t>
            </a:r>
            <a:r>
              <a:rPr lang="en-IN" sz="1600" dirty="0" err="1"/>
              <a:t>int</a:t>
            </a:r>
            <a:r>
              <a:rPr lang="en-IN" sz="1600" dirty="0"/>
              <a:t> count;  </a:t>
            </a:r>
          </a:p>
          <a:p>
            <a:pPr marL="0" indent="0">
              <a:spcBef>
                <a:spcPts val="0"/>
              </a:spcBef>
              <a:buNone/>
            </a:pPr>
            <a:r>
              <a:rPr lang="en-IN" sz="1600" dirty="0"/>
              <a:t>Counter() </a:t>
            </a:r>
          </a:p>
          <a:p>
            <a:pPr marL="0" indent="0">
              <a:spcBef>
                <a:spcPts val="0"/>
              </a:spcBef>
              <a:buNone/>
            </a:pPr>
            <a:r>
              <a:rPr lang="en-IN" sz="1600" dirty="0"/>
              <a:t>{  </a:t>
            </a:r>
          </a:p>
          <a:p>
            <a:pPr marL="0" indent="0">
              <a:spcBef>
                <a:spcPts val="0"/>
              </a:spcBef>
              <a:buNone/>
            </a:pPr>
            <a:r>
              <a:rPr lang="en-IN" sz="1600" dirty="0"/>
              <a:t>count++;</a:t>
            </a:r>
          </a:p>
          <a:p>
            <a:pPr marL="0" indent="0">
              <a:spcBef>
                <a:spcPts val="0"/>
              </a:spcBef>
              <a:buNone/>
            </a:pPr>
            <a:r>
              <a:rPr lang="en-IN" sz="1600" dirty="0"/>
              <a:t>}  </a:t>
            </a:r>
            <a:br>
              <a:rPr lang="en-IN" sz="1600" dirty="0"/>
            </a:br>
            <a:r>
              <a:rPr lang="en-IN" sz="1600" dirty="0"/>
              <a:t>static void display()  </a:t>
            </a:r>
          </a:p>
          <a:p>
            <a:pPr marL="0" indent="0">
              <a:spcBef>
                <a:spcPts val="0"/>
              </a:spcBef>
              <a:buNone/>
            </a:pPr>
            <a:r>
              <a:rPr lang="en-IN" sz="1600" dirty="0"/>
              <a:t>{  </a:t>
            </a:r>
          </a:p>
          <a:p>
            <a:pPr marL="0" indent="0">
              <a:spcBef>
                <a:spcPts val="0"/>
              </a:spcBef>
              <a:buNone/>
            </a:pPr>
            <a:r>
              <a:rPr lang="en-IN" sz="1600" dirty="0" err="1"/>
              <a:t>System.out.println</a:t>
            </a:r>
            <a:r>
              <a:rPr lang="en-IN" sz="1600" dirty="0"/>
              <a:t>("Count="+count);  </a:t>
            </a:r>
          </a:p>
          <a:p>
            <a:pPr marL="0" indent="0">
              <a:spcBef>
                <a:spcPts val="0"/>
              </a:spcBef>
              <a:buNone/>
            </a:pPr>
            <a:r>
              <a:rPr lang="en-IN" sz="1600" dirty="0"/>
              <a:t>}  </a:t>
            </a:r>
          </a:p>
          <a:p>
            <a:pPr marL="0" indent="0">
              <a:spcBef>
                <a:spcPts val="0"/>
              </a:spcBef>
              <a:buNone/>
            </a:pPr>
            <a:r>
              <a:rPr lang="en-IN" sz="1600" dirty="0"/>
              <a:t>}</a:t>
            </a:r>
          </a:p>
          <a:p>
            <a:pPr marL="0" indent="0">
              <a:spcBef>
                <a:spcPts val="0"/>
              </a:spcBef>
              <a:buNone/>
            </a:pPr>
            <a:br>
              <a:rPr lang="en-IN" sz="1600" dirty="0"/>
            </a:br>
            <a:r>
              <a:rPr lang="en-IN" sz="1600" dirty="0"/>
              <a:t>class Main{</a:t>
            </a:r>
          </a:p>
          <a:p>
            <a:pPr marL="0" indent="0">
              <a:spcBef>
                <a:spcPts val="0"/>
              </a:spcBef>
              <a:buNone/>
            </a:pPr>
            <a:r>
              <a:rPr lang="en-IN" sz="1600" dirty="0"/>
              <a:t>public static void main(String </a:t>
            </a:r>
            <a:r>
              <a:rPr lang="en-IN" sz="1600" dirty="0" err="1"/>
              <a:t>args</a:t>
            </a:r>
            <a:r>
              <a:rPr lang="en-IN" sz="1600" dirty="0"/>
              <a:t>[])   </a:t>
            </a:r>
          </a:p>
          <a:p>
            <a:pPr marL="0" indent="0">
              <a:spcBef>
                <a:spcPts val="0"/>
              </a:spcBef>
              <a:buNone/>
            </a:pPr>
            <a:r>
              <a:rPr lang="en-IN" sz="1600" dirty="0"/>
              <a:t>{  </a:t>
            </a:r>
          </a:p>
          <a:p>
            <a:pPr marL="0" indent="0">
              <a:spcBef>
                <a:spcPts val="0"/>
              </a:spcBef>
              <a:buNone/>
            </a:pPr>
            <a:r>
              <a:rPr lang="en-IN" sz="1600" dirty="0"/>
              <a:t>Counter c1=new Counter();</a:t>
            </a:r>
          </a:p>
          <a:p>
            <a:pPr marL="0" indent="0">
              <a:spcBef>
                <a:spcPts val="0"/>
              </a:spcBef>
              <a:buNone/>
            </a:pPr>
            <a:r>
              <a:rPr lang="en-IN" sz="1600" dirty="0" err="1"/>
              <a:t>Counter.display</a:t>
            </a:r>
            <a:r>
              <a:rPr lang="en-IN" sz="1600" dirty="0"/>
              <a:t>();</a:t>
            </a:r>
          </a:p>
          <a:p>
            <a:pPr marL="0" indent="0">
              <a:spcBef>
                <a:spcPts val="0"/>
              </a:spcBef>
              <a:buNone/>
            </a:pPr>
            <a:r>
              <a:rPr lang="en-IN" sz="1600" dirty="0"/>
              <a:t>Counter c2=new Counter();</a:t>
            </a:r>
          </a:p>
          <a:p>
            <a:pPr marL="0" indent="0">
              <a:spcBef>
                <a:spcPts val="0"/>
              </a:spcBef>
              <a:buNone/>
            </a:pPr>
            <a:r>
              <a:rPr lang="en-IN" sz="1600" dirty="0"/>
              <a:t>Counter c3=new Counter();</a:t>
            </a:r>
          </a:p>
          <a:p>
            <a:pPr marL="0" indent="0">
              <a:spcBef>
                <a:spcPts val="0"/>
              </a:spcBef>
              <a:buNone/>
            </a:pPr>
            <a:r>
              <a:rPr lang="en-IN" sz="1600" dirty="0" err="1"/>
              <a:t>Counter.display</a:t>
            </a:r>
            <a:r>
              <a:rPr lang="en-IN" sz="1600" dirty="0"/>
              <a:t>();</a:t>
            </a:r>
          </a:p>
          <a:p>
            <a:pPr marL="0" indent="0">
              <a:spcBef>
                <a:spcPts val="0"/>
              </a:spcBef>
              <a:buNone/>
            </a:pPr>
            <a:r>
              <a:rPr lang="en-IN" sz="1600" dirty="0"/>
              <a:t>Counter c4=new Counter();</a:t>
            </a:r>
          </a:p>
          <a:p>
            <a:pPr marL="0" indent="0">
              <a:spcBef>
                <a:spcPts val="0"/>
              </a:spcBef>
              <a:buNone/>
            </a:pPr>
            <a:r>
              <a:rPr lang="en-IN" sz="1600" dirty="0"/>
              <a:t>Counter c5=new Counter();</a:t>
            </a:r>
          </a:p>
          <a:p>
            <a:pPr marL="0" indent="0">
              <a:spcBef>
                <a:spcPts val="0"/>
              </a:spcBef>
              <a:buNone/>
            </a:pPr>
            <a:r>
              <a:rPr lang="en-IN" sz="1600" dirty="0" err="1"/>
              <a:t>Counter.display</a:t>
            </a:r>
            <a:r>
              <a:rPr lang="en-IN" sz="1600" dirty="0"/>
              <a:t>();</a:t>
            </a:r>
            <a:br>
              <a:rPr lang="en-IN" sz="1600" dirty="0"/>
            </a:br>
            <a:r>
              <a:rPr lang="en-IN" sz="1600" dirty="0"/>
              <a:t>}  </a:t>
            </a:r>
          </a:p>
          <a:p>
            <a:pPr marL="0" indent="0">
              <a:spcBef>
                <a:spcPts val="0"/>
              </a:spcBef>
              <a:buNone/>
            </a:pPr>
            <a:r>
              <a:rPr lang="en-IN" sz="1600" dirty="0"/>
              <a:t>}  </a:t>
            </a:r>
          </a:p>
          <a:p>
            <a:pPr marL="0" indent="0">
              <a:spcBef>
                <a:spcPts val="0"/>
              </a:spcBef>
              <a:buNone/>
            </a:pPr>
            <a:endParaRPr lang="en-IN" dirty="0"/>
          </a:p>
          <a:p>
            <a:pPr marL="0" indent="0">
              <a:spcBef>
                <a:spcPts val="0"/>
              </a:spcBef>
              <a:buNone/>
            </a:pPr>
            <a:br>
              <a:rPr lang="en-IN" dirty="0"/>
            </a:br>
            <a:endParaRPr lang="en-IN" dirty="0"/>
          </a:p>
        </p:txBody>
      </p:sp>
      <p:sp>
        <p:nvSpPr>
          <p:cNvPr id="2" name="Rectangle 1"/>
          <p:cNvSpPr/>
          <p:nvPr/>
        </p:nvSpPr>
        <p:spPr>
          <a:xfrm>
            <a:off x="6010102" y="15983"/>
            <a:ext cx="6059977" cy="584775"/>
          </a:xfrm>
          <a:prstGeom prst="rect">
            <a:avLst/>
          </a:prstGeom>
          <a:ln>
            <a:noFill/>
          </a:ln>
        </p:spPr>
        <p:txBody>
          <a:bodyPr wrap="square">
            <a:spAutoFit/>
          </a:bodyPr>
          <a:lstStyle/>
          <a:p>
            <a:endParaRPr lang="en-US" sz="1600" dirty="0"/>
          </a:p>
          <a:p>
            <a:endParaRPr lang="en-US" sz="1600" dirty="0"/>
          </a:p>
        </p:txBody>
      </p:sp>
      <p:pic>
        <p:nvPicPr>
          <p:cNvPr id="4" name="Picture 3"/>
          <p:cNvPicPr>
            <a:picLocks noChangeAspect="1"/>
          </p:cNvPicPr>
          <p:nvPr/>
        </p:nvPicPr>
        <p:blipFill>
          <a:blip r:embed="rId2"/>
          <a:stretch>
            <a:fillRect/>
          </a:stretch>
        </p:blipFill>
        <p:spPr>
          <a:xfrm>
            <a:off x="6215496" y="1931583"/>
            <a:ext cx="5214504" cy="3009606"/>
          </a:xfrm>
          <a:prstGeom prst="rect">
            <a:avLst/>
          </a:prstGeom>
        </p:spPr>
      </p:pic>
    </p:spTree>
    <p:extLst>
      <p:ext uri="{BB962C8B-B14F-4D97-AF65-F5344CB8AC3E}">
        <p14:creationId xmlns:p14="http://schemas.microsoft.com/office/powerpoint/2010/main" val="3511560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“this” keyword</a:t>
            </a:r>
            <a:endParaRPr lang="en-IN" dirty="0"/>
          </a:p>
        </p:txBody>
      </p:sp>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251012" y="887506"/>
            <a:ext cx="11636189" cy="5895679"/>
          </a:xfrm>
        </p:spPr>
        <p:txBody>
          <a:bodyPr>
            <a:noAutofit/>
          </a:bodyPr>
          <a:lstStyle/>
          <a:p>
            <a:r>
              <a:rPr lang="en-US" b="1" i="1" dirty="0"/>
              <a:t>this </a:t>
            </a:r>
            <a:r>
              <a:rPr lang="en-US" dirty="0"/>
              <a:t>keyword refers to the current object.</a:t>
            </a:r>
          </a:p>
          <a:p>
            <a:r>
              <a:rPr lang="en-US" b="1" i="1" dirty="0"/>
              <a:t>this </a:t>
            </a:r>
            <a:r>
              <a:rPr lang="en-US" dirty="0"/>
              <a:t>can also be used to:</a:t>
            </a:r>
          </a:p>
          <a:p>
            <a:pPr lvl="1"/>
            <a:r>
              <a:rPr lang="en-US" dirty="0"/>
              <a:t>Invoke current class constructor</a:t>
            </a:r>
          </a:p>
          <a:p>
            <a:pPr lvl="1"/>
            <a:r>
              <a:rPr lang="en-US" dirty="0"/>
              <a:t>Invoke current class method</a:t>
            </a:r>
          </a:p>
          <a:p>
            <a:pPr lvl="1"/>
            <a:r>
              <a:rPr lang="en-US" dirty="0"/>
              <a:t>Return the current class object</a:t>
            </a:r>
          </a:p>
          <a:p>
            <a:pPr lvl="1"/>
            <a:r>
              <a:rPr lang="en-US" dirty="0"/>
              <a:t>Pass an argument in the method call</a:t>
            </a:r>
          </a:p>
          <a:p>
            <a:pPr lvl="1"/>
            <a:r>
              <a:rPr lang="en-US" dirty="0"/>
              <a:t>Pass an argument in the constructor call</a:t>
            </a:r>
          </a:p>
          <a:p>
            <a:pPr marL="0" indent="0">
              <a:buNone/>
            </a:pPr>
            <a:br>
              <a:rPr lang="en-US" dirty="0"/>
            </a:br>
            <a:endParaRPr lang="en-US" dirty="0"/>
          </a:p>
          <a:p>
            <a:endParaRPr lang="en-US" b="1" i="1" dirty="0"/>
          </a:p>
          <a:p>
            <a:endParaRPr lang="en-US" dirty="0"/>
          </a:p>
          <a:p>
            <a:pPr marL="57150" indent="0">
              <a:buNone/>
            </a:pPr>
            <a:endParaRPr lang="en-US" b="1" dirty="0"/>
          </a:p>
          <a:p>
            <a:pPr lvl="1"/>
            <a:endParaRPr lang="en-US" b="1" dirty="0"/>
          </a:p>
        </p:txBody>
      </p:sp>
      <p:pic>
        <p:nvPicPr>
          <p:cNvPr id="1027" name="Picture 3" descr="Usage of Java this keyw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870" y="2713126"/>
            <a:ext cx="5467350" cy="382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15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2244E-89E1-FFC8-885F-25D6A175592B}"/>
              </a:ext>
            </a:extLst>
          </p:cNvPr>
          <p:cNvSpPr>
            <a:spLocks noGrp="1"/>
          </p:cNvSpPr>
          <p:nvPr>
            <p:ph idx="1"/>
          </p:nvPr>
        </p:nvSpPr>
        <p:spPr>
          <a:xfrm>
            <a:off x="0" y="0"/>
            <a:ext cx="5943599" cy="6858000"/>
          </a:xfrm>
          <a:ln>
            <a:solidFill>
              <a:schemeClr val="bg1"/>
            </a:solidFill>
          </a:ln>
        </p:spPr>
        <p:txBody>
          <a:bodyPr>
            <a:noAutofit/>
          </a:bodyPr>
          <a:lstStyle/>
          <a:p>
            <a:pPr marL="0" indent="0" algn="ctr">
              <a:spcBef>
                <a:spcPts val="0"/>
              </a:spcBef>
              <a:buNone/>
            </a:pPr>
            <a:r>
              <a:rPr lang="en-US" sz="1600" b="1" u="sng" dirty="0"/>
              <a:t>Eg1 : Without this keyword</a:t>
            </a:r>
            <a:endParaRPr lang="en-IN" sz="1600" b="1" u="sng" dirty="0"/>
          </a:p>
          <a:p>
            <a:pPr marL="0" indent="0">
              <a:spcBef>
                <a:spcPts val="0"/>
              </a:spcBef>
              <a:buNone/>
            </a:pPr>
            <a:r>
              <a:rPr lang="en-IN" sz="1600" dirty="0"/>
              <a:t>class Student1{  </a:t>
            </a:r>
          </a:p>
          <a:p>
            <a:pPr marL="0" indent="0">
              <a:spcBef>
                <a:spcPts val="0"/>
              </a:spcBef>
              <a:buNone/>
            </a:pPr>
            <a:r>
              <a:rPr lang="en-IN" sz="1600" dirty="0" err="1"/>
              <a:t>int</a:t>
            </a:r>
            <a:r>
              <a:rPr lang="en-IN" sz="1600" dirty="0"/>
              <a:t> </a:t>
            </a:r>
            <a:r>
              <a:rPr lang="en-IN" sz="1600" dirty="0" err="1"/>
              <a:t>rollno</a:t>
            </a:r>
            <a:r>
              <a:rPr lang="en-IN" sz="1600" dirty="0"/>
              <a:t>;  </a:t>
            </a:r>
          </a:p>
          <a:p>
            <a:pPr marL="0" indent="0">
              <a:spcBef>
                <a:spcPts val="0"/>
              </a:spcBef>
              <a:buNone/>
            </a:pPr>
            <a:r>
              <a:rPr lang="en-IN" sz="1600" dirty="0"/>
              <a:t>String name;  </a:t>
            </a:r>
          </a:p>
          <a:p>
            <a:pPr marL="0" indent="0">
              <a:spcBef>
                <a:spcPts val="0"/>
              </a:spcBef>
              <a:buNone/>
            </a:pPr>
            <a:r>
              <a:rPr lang="en-IN" sz="1600" dirty="0"/>
              <a:t>float fee;  </a:t>
            </a:r>
          </a:p>
          <a:p>
            <a:pPr marL="0" indent="0">
              <a:spcBef>
                <a:spcPts val="0"/>
              </a:spcBef>
              <a:buNone/>
            </a:pPr>
            <a:r>
              <a:rPr lang="en-IN" sz="1600" dirty="0"/>
              <a:t>Student1(</a:t>
            </a:r>
            <a:r>
              <a:rPr lang="en-IN" sz="1600" dirty="0" err="1"/>
              <a:t>int</a:t>
            </a:r>
            <a:r>
              <a:rPr lang="en-IN" sz="1600" dirty="0"/>
              <a:t> </a:t>
            </a:r>
            <a:r>
              <a:rPr lang="en-IN" sz="1600" dirty="0" err="1"/>
              <a:t>rollno,String</a:t>
            </a:r>
            <a:r>
              <a:rPr lang="en-IN" sz="1600" dirty="0"/>
              <a:t> </a:t>
            </a:r>
            <a:r>
              <a:rPr lang="en-IN" sz="1600" dirty="0" err="1"/>
              <a:t>name,float</a:t>
            </a:r>
            <a:r>
              <a:rPr lang="en-IN" sz="1600" dirty="0"/>
              <a:t> fee){  </a:t>
            </a:r>
          </a:p>
          <a:p>
            <a:pPr marL="0" indent="0">
              <a:spcBef>
                <a:spcPts val="0"/>
              </a:spcBef>
              <a:buNone/>
            </a:pPr>
            <a:r>
              <a:rPr lang="en-IN" sz="1600" dirty="0" err="1"/>
              <a:t>rollno</a:t>
            </a:r>
            <a:r>
              <a:rPr lang="en-IN" sz="1600" dirty="0"/>
              <a:t>=</a:t>
            </a:r>
            <a:r>
              <a:rPr lang="en-IN" sz="1600" dirty="0" err="1"/>
              <a:t>rollno</a:t>
            </a:r>
            <a:r>
              <a:rPr lang="en-IN" sz="1600" dirty="0"/>
              <a:t>;  </a:t>
            </a:r>
          </a:p>
          <a:p>
            <a:pPr marL="0" indent="0">
              <a:spcBef>
                <a:spcPts val="0"/>
              </a:spcBef>
              <a:buNone/>
            </a:pPr>
            <a:r>
              <a:rPr lang="en-IN" sz="1600" dirty="0"/>
              <a:t>name=name;  </a:t>
            </a:r>
          </a:p>
          <a:p>
            <a:pPr marL="0" indent="0">
              <a:spcBef>
                <a:spcPts val="0"/>
              </a:spcBef>
              <a:buNone/>
            </a:pPr>
            <a:r>
              <a:rPr lang="en-IN" sz="1600" dirty="0"/>
              <a:t>fee=fee;  </a:t>
            </a:r>
          </a:p>
          <a:p>
            <a:pPr marL="0" indent="0">
              <a:spcBef>
                <a:spcPts val="0"/>
              </a:spcBef>
              <a:buNone/>
            </a:pPr>
            <a:r>
              <a:rPr lang="en-IN" sz="1600" dirty="0"/>
              <a:t>}  </a:t>
            </a:r>
          </a:p>
          <a:p>
            <a:pPr marL="0" indent="0">
              <a:spcBef>
                <a:spcPts val="0"/>
              </a:spcBef>
              <a:buNone/>
            </a:pPr>
            <a:r>
              <a:rPr lang="en-IN" sz="1600" dirty="0"/>
              <a:t>void display(){</a:t>
            </a:r>
            <a:r>
              <a:rPr lang="en-IN" sz="1600" dirty="0" err="1"/>
              <a:t>System.out.println</a:t>
            </a:r>
            <a:r>
              <a:rPr lang="en-IN" sz="1600" dirty="0"/>
              <a:t>(</a:t>
            </a:r>
            <a:r>
              <a:rPr lang="en-IN" sz="1600" dirty="0" err="1"/>
              <a:t>rollno</a:t>
            </a:r>
            <a:r>
              <a:rPr lang="en-IN" sz="1600" dirty="0"/>
              <a:t>+" "+name+" "+fee);}  }  </a:t>
            </a:r>
          </a:p>
          <a:p>
            <a:pPr marL="0" indent="0">
              <a:spcBef>
                <a:spcPts val="0"/>
              </a:spcBef>
              <a:buNone/>
            </a:pPr>
            <a:r>
              <a:rPr lang="en-IN" sz="1600" dirty="0"/>
              <a:t>class Main{  </a:t>
            </a:r>
          </a:p>
          <a:p>
            <a:pPr marL="0" indent="0">
              <a:spcBef>
                <a:spcPts val="0"/>
              </a:spcBef>
              <a:buNone/>
            </a:pPr>
            <a:r>
              <a:rPr lang="en-IN" sz="1600" dirty="0"/>
              <a:t>public static void main(String </a:t>
            </a:r>
            <a:r>
              <a:rPr lang="en-IN" sz="1600" dirty="0" err="1"/>
              <a:t>args</a:t>
            </a:r>
            <a:r>
              <a:rPr lang="en-IN" sz="1600" dirty="0"/>
              <a:t>[]){  </a:t>
            </a:r>
          </a:p>
          <a:p>
            <a:pPr marL="0" indent="0">
              <a:spcBef>
                <a:spcPts val="0"/>
              </a:spcBef>
              <a:buNone/>
            </a:pPr>
            <a:r>
              <a:rPr lang="en-IN" sz="1600" dirty="0"/>
              <a:t>Student1 s1=new Student1(111,"ankit",5000f);  </a:t>
            </a:r>
          </a:p>
          <a:p>
            <a:pPr marL="0" indent="0">
              <a:spcBef>
                <a:spcPts val="0"/>
              </a:spcBef>
              <a:buNone/>
            </a:pPr>
            <a:r>
              <a:rPr lang="en-IN" sz="1600" dirty="0"/>
              <a:t>Student1 s2=new Student1(112,"sumit",6000f);  </a:t>
            </a:r>
          </a:p>
          <a:p>
            <a:pPr marL="0" indent="0">
              <a:spcBef>
                <a:spcPts val="0"/>
              </a:spcBef>
              <a:buNone/>
            </a:pPr>
            <a:r>
              <a:rPr lang="en-IN" sz="1600" dirty="0"/>
              <a:t>s1.display();  </a:t>
            </a:r>
          </a:p>
          <a:p>
            <a:pPr marL="0" indent="0">
              <a:spcBef>
                <a:spcPts val="0"/>
              </a:spcBef>
              <a:buNone/>
            </a:pPr>
            <a:r>
              <a:rPr lang="en-IN" sz="1600" dirty="0"/>
              <a:t>s2.display();  </a:t>
            </a:r>
          </a:p>
          <a:p>
            <a:pPr marL="0" indent="0">
              <a:spcBef>
                <a:spcPts val="0"/>
              </a:spcBef>
              <a:buNone/>
            </a:pPr>
            <a:r>
              <a:rPr lang="en-IN" sz="1600" dirty="0"/>
              <a:t>}}  </a:t>
            </a:r>
          </a:p>
          <a:p>
            <a:pPr marL="0" indent="0">
              <a:spcBef>
                <a:spcPts val="0"/>
              </a:spcBef>
              <a:buNone/>
            </a:pPr>
            <a:endParaRPr lang="en-IN" dirty="0"/>
          </a:p>
          <a:p>
            <a:pPr marL="0" indent="0">
              <a:spcBef>
                <a:spcPts val="0"/>
              </a:spcBef>
              <a:buNone/>
            </a:pPr>
            <a:br>
              <a:rPr lang="en-IN" dirty="0"/>
            </a:br>
            <a:endParaRPr lang="en-IN" dirty="0"/>
          </a:p>
        </p:txBody>
      </p:sp>
      <p:sp>
        <p:nvSpPr>
          <p:cNvPr id="2" name="Rectangle 1"/>
          <p:cNvSpPr/>
          <p:nvPr/>
        </p:nvSpPr>
        <p:spPr>
          <a:xfrm>
            <a:off x="6010102" y="15983"/>
            <a:ext cx="6059977" cy="584775"/>
          </a:xfrm>
          <a:prstGeom prst="rect">
            <a:avLst/>
          </a:prstGeom>
          <a:ln>
            <a:noFill/>
          </a:ln>
        </p:spPr>
        <p:txBody>
          <a:bodyPr wrap="square">
            <a:spAutoFit/>
          </a:bodyPr>
          <a:lstStyle/>
          <a:p>
            <a:endParaRPr lang="en-US" sz="1600" dirty="0"/>
          </a:p>
          <a:p>
            <a:endParaRPr lang="en-US" sz="1600" dirty="0"/>
          </a:p>
        </p:txBody>
      </p:sp>
      <p:pic>
        <p:nvPicPr>
          <p:cNvPr id="6" name="Picture 5"/>
          <p:cNvPicPr>
            <a:picLocks noChangeAspect="1"/>
          </p:cNvPicPr>
          <p:nvPr/>
        </p:nvPicPr>
        <p:blipFill>
          <a:blip r:embed="rId2"/>
          <a:stretch>
            <a:fillRect/>
          </a:stretch>
        </p:blipFill>
        <p:spPr>
          <a:xfrm>
            <a:off x="0" y="4837204"/>
            <a:ext cx="2909455" cy="1432518"/>
          </a:xfrm>
          <a:prstGeom prst="rect">
            <a:avLst/>
          </a:prstGeom>
        </p:spPr>
      </p:pic>
      <p:sp>
        <p:nvSpPr>
          <p:cNvPr id="7" name="TextBox 6"/>
          <p:cNvSpPr txBox="1"/>
          <p:nvPr/>
        </p:nvSpPr>
        <p:spPr>
          <a:xfrm>
            <a:off x="5943599" y="15983"/>
            <a:ext cx="6248401" cy="4832092"/>
          </a:xfrm>
          <a:prstGeom prst="rect">
            <a:avLst/>
          </a:prstGeom>
          <a:noFill/>
        </p:spPr>
        <p:txBody>
          <a:bodyPr wrap="square" rtlCol="0">
            <a:spAutoFit/>
          </a:bodyPr>
          <a:lstStyle/>
          <a:p>
            <a:pPr algn="ctr"/>
            <a:r>
              <a:rPr lang="en-US" b="1" u="sng" dirty="0"/>
              <a:t>Eg2 : With this keyword</a:t>
            </a:r>
            <a:endParaRPr lang="en-IN" b="1" u="sng" dirty="0"/>
          </a:p>
          <a:p>
            <a:r>
              <a:rPr lang="en-IN" sz="1600" dirty="0"/>
              <a:t>class Student1{  </a:t>
            </a:r>
          </a:p>
          <a:p>
            <a:r>
              <a:rPr lang="en-IN" sz="1600" dirty="0" err="1"/>
              <a:t>int</a:t>
            </a:r>
            <a:r>
              <a:rPr lang="en-IN" sz="1600" dirty="0"/>
              <a:t> </a:t>
            </a:r>
            <a:r>
              <a:rPr lang="en-IN" sz="1600" dirty="0" err="1"/>
              <a:t>rollno</a:t>
            </a:r>
            <a:r>
              <a:rPr lang="en-IN" sz="1600" dirty="0"/>
              <a:t>;  </a:t>
            </a:r>
          </a:p>
          <a:p>
            <a:r>
              <a:rPr lang="en-IN" sz="1600" dirty="0"/>
              <a:t>String name;  </a:t>
            </a:r>
          </a:p>
          <a:p>
            <a:r>
              <a:rPr lang="en-IN" sz="1600" dirty="0"/>
              <a:t>float fee;  </a:t>
            </a:r>
          </a:p>
          <a:p>
            <a:r>
              <a:rPr lang="en-IN" sz="1600" dirty="0"/>
              <a:t>Student1(</a:t>
            </a:r>
            <a:r>
              <a:rPr lang="en-IN" sz="1600" dirty="0" err="1"/>
              <a:t>int</a:t>
            </a:r>
            <a:r>
              <a:rPr lang="en-IN" sz="1600" dirty="0"/>
              <a:t> </a:t>
            </a:r>
            <a:r>
              <a:rPr lang="en-IN" sz="1600" dirty="0" err="1"/>
              <a:t>rollno,String</a:t>
            </a:r>
            <a:r>
              <a:rPr lang="en-IN" sz="1600" dirty="0"/>
              <a:t> </a:t>
            </a:r>
            <a:r>
              <a:rPr lang="en-IN" sz="1600" dirty="0" err="1"/>
              <a:t>name,float</a:t>
            </a:r>
            <a:r>
              <a:rPr lang="en-IN" sz="1600" dirty="0"/>
              <a:t> fee){  </a:t>
            </a:r>
          </a:p>
          <a:p>
            <a:r>
              <a:rPr lang="en-IN" sz="1600" dirty="0" err="1"/>
              <a:t>this.rollno</a:t>
            </a:r>
            <a:r>
              <a:rPr lang="en-IN" sz="1600" dirty="0"/>
              <a:t>=</a:t>
            </a:r>
            <a:r>
              <a:rPr lang="en-IN" sz="1600" dirty="0" err="1"/>
              <a:t>rollno</a:t>
            </a:r>
            <a:r>
              <a:rPr lang="en-IN" sz="1600" dirty="0"/>
              <a:t>;  </a:t>
            </a:r>
          </a:p>
          <a:p>
            <a:r>
              <a:rPr lang="en-IN" sz="1600" dirty="0"/>
              <a:t>this.name=name;  </a:t>
            </a:r>
          </a:p>
          <a:p>
            <a:r>
              <a:rPr lang="en-IN" sz="1600" dirty="0" err="1"/>
              <a:t>this.fee</a:t>
            </a:r>
            <a:r>
              <a:rPr lang="en-IN" sz="1600" dirty="0"/>
              <a:t>=fee;  </a:t>
            </a:r>
          </a:p>
          <a:p>
            <a:r>
              <a:rPr lang="en-IN" sz="1600" dirty="0"/>
              <a:t>}  </a:t>
            </a:r>
          </a:p>
          <a:p>
            <a:r>
              <a:rPr lang="en-IN" sz="1600" dirty="0"/>
              <a:t>void display(){</a:t>
            </a:r>
            <a:r>
              <a:rPr lang="en-IN" sz="1600" dirty="0" err="1"/>
              <a:t>System.out.println</a:t>
            </a:r>
            <a:r>
              <a:rPr lang="en-IN" sz="1600" dirty="0"/>
              <a:t>(</a:t>
            </a:r>
            <a:r>
              <a:rPr lang="en-IN" sz="1600" dirty="0" err="1"/>
              <a:t>rollno</a:t>
            </a:r>
            <a:r>
              <a:rPr lang="en-IN" sz="1600" dirty="0"/>
              <a:t>+" "+name+" "+fee);}  </a:t>
            </a:r>
          </a:p>
          <a:p>
            <a:r>
              <a:rPr lang="en-IN" sz="1600" dirty="0"/>
              <a:t>}  </a:t>
            </a:r>
          </a:p>
          <a:p>
            <a:r>
              <a:rPr lang="en-IN" sz="1600" dirty="0"/>
              <a:t>class Main {  </a:t>
            </a:r>
          </a:p>
          <a:p>
            <a:r>
              <a:rPr lang="en-IN" sz="1600" dirty="0"/>
              <a:t>public static void main(String </a:t>
            </a:r>
            <a:r>
              <a:rPr lang="en-IN" sz="1600" dirty="0" err="1"/>
              <a:t>args</a:t>
            </a:r>
            <a:r>
              <a:rPr lang="en-IN" sz="1600" dirty="0"/>
              <a:t>[]){  </a:t>
            </a:r>
          </a:p>
          <a:p>
            <a:r>
              <a:rPr lang="en-IN" sz="1600" dirty="0"/>
              <a:t>Student1 s1=new Student1(111,"ankit",5000f);  </a:t>
            </a:r>
          </a:p>
          <a:p>
            <a:r>
              <a:rPr lang="en-IN" sz="1600" dirty="0"/>
              <a:t>Student1 s2=new Student1(112,"sumit",6000f);  </a:t>
            </a:r>
          </a:p>
          <a:p>
            <a:r>
              <a:rPr lang="en-IN" sz="1600" dirty="0"/>
              <a:t>s1.display();  </a:t>
            </a:r>
          </a:p>
          <a:p>
            <a:r>
              <a:rPr lang="en-IN" sz="1600" dirty="0"/>
              <a:t>s2.display();  </a:t>
            </a:r>
          </a:p>
          <a:p>
            <a:r>
              <a:rPr lang="en-IN" sz="1600" dirty="0"/>
              <a:t>}} </a:t>
            </a:r>
          </a:p>
        </p:txBody>
      </p:sp>
      <p:pic>
        <p:nvPicPr>
          <p:cNvPr id="8" name="Picture 7"/>
          <p:cNvPicPr>
            <a:picLocks noChangeAspect="1"/>
          </p:cNvPicPr>
          <p:nvPr/>
        </p:nvPicPr>
        <p:blipFill>
          <a:blip r:embed="rId3"/>
          <a:stretch>
            <a:fillRect/>
          </a:stretch>
        </p:blipFill>
        <p:spPr>
          <a:xfrm>
            <a:off x="6010103" y="4864058"/>
            <a:ext cx="2901142" cy="1393908"/>
          </a:xfrm>
          <a:prstGeom prst="rect">
            <a:avLst/>
          </a:prstGeom>
        </p:spPr>
      </p:pic>
      <p:sp>
        <p:nvSpPr>
          <p:cNvPr id="9" name="TextBox 8"/>
          <p:cNvSpPr txBox="1"/>
          <p:nvPr/>
        </p:nvSpPr>
        <p:spPr>
          <a:xfrm>
            <a:off x="0" y="6289208"/>
            <a:ext cx="12192000" cy="584775"/>
          </a:xfrm>
          <a:prstGeom prst="rect">
            <a:avLst/>
          </a:prstGeom>
          <a:noFill/>
        </p:spPr>
        <p:txBody>
          <a:bodyPr wrap="square" rtlCol="0">
            <a:spAutoFit/>
          </a:bodyPr>
          <a:lstStyle/>
          <a:p>
            <a:r>
              <a:rPr lang="en-US" sz="1600" dirty="0"/>
              <a:t>In the above eg1, parameters (formal arguments) and instance variables are same. So, we are using this keyword in eg2 to distinguish local variable and instance variable.</a:t>
            </a:r>
            <a:endParaRPr lang="en-IN" sz="1600" dirty="0"/>
          </a:p>
        </p:txBody>
      </p:sp>
    </p:spTree>
    <p:extLst>
      <p:ext uri="{BB962C8B-B14F-4D97-AF65-F5344CB8AC3E}">
        <p14:creationId xmlns:p14="http://schemas.microsoft.com/office/powerpoint/2010/main" val="1104770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167F-016D-E650-72F1-68F518D86C07}"/>
              </a:ext>
            </a:extLst>
          </p:cNvPr>
          <p:cNvSpPr>
            <a:spLocks noGrp="1"/>
          </p:cNvSpPr>
          <p:nvPr>
            <p:ph type="title"/>
          </p:nvPr>
        </p:nvSpPr>
        <p:spPr>
          <a:xfrm>
            <a:off x="251012" y="138953"/>
            <a:ext cx="11636189" cy="748553"/>
          </a:xfrm>
        </p:spPr>
        <p:txBody>
          <a:bodyPr/>
          <a:lstStyle/>
          <a:p>
            <a:pPr algn="ctr"/>
            <a:r>
              <a:rPr lang="en-US" dirty="0"/>
              <a:t>Programming Practice Questions</a:t>
            </a:r>
            <a:endParaRPr lang="en-IN" dirty="0"/>
          </a:p>
        </p:txBody>
      </p:sp>
      <p:sp>
        <p:nvSpPr>
          <p:cNvPr id="3" name="TextBox 2"/>
          <p:cNvSpPr txBox="1"/>
          <p:nvPr/>
        </p:nvSpPr>
        <p:spPr>
          <a:xfrm>
            <a:off x="251012" y="887506"/>
            <a:ext cx="11636189" cy="6555641"/>
          </a:xfrm>
          <a:prstGeom prst="rect">
            <a:avLst/>
          </a:prstGeom>
          <a:noFill/>
        </p:spPr>
        <p:txBody>
          <a:bodyPr wrap="square" rtlCol="0">
            <a:spAutoFit/>
          </a:bodyPr>
          <a:lstStyle/>
          <a:p>
            <a:pPr marL="342900" indent="-342900" algn="just">
              <a:spcBef>
                <a:spcPts val="1000"/>
              </a:spcBef>
              <a:buClr>
                <a:schemeClr val="bg2">
                  <a:lumMod val="40000"/>
                  <a:lumOff val="60000"/>
                </a:schemeClr>
              </a:buClr>
              <a:buSzPct val="80000"/>
              <a:buFont typeface="Wingdings 3" charset="2"/>
              <a:buChar char=""/>
            </a:pPr>
            <a:r>
              <a:rPr lang="en-US" sz="1600" dirty="0"/>
              <a:t>Create a class Employee with data members </a:t>
            </a:r>
            <a:r>
              <a:rPr lang="en-US" sz="1600" i="1" dirty="0" err="1"/>
              <a:t>emp_id</a:t>
            </a:r>
            <a:r>
              <a:rPr lang="en-US" sz="1600" i="1" dirty="0"/>
              <a:t>, name, designation and salary</a:t>
            </a:r>
            <a:r>
              <a:rPr lang="en-US" sz="1600" dirty="0"/>
              <a:t>. Write methods </a:t>
            </a:r>
            <a:r>
              <a:rPr lang="en-US" sz="1600" i="1" dirty="0" err="1"/>
              <a:t>get_details</a:t>
            </a:r>
            <a:r>
              <a:rPr lang="en-US" sz="1600" i="1" dirty="0"/>
              <a:t>()</a:t>
            </a:r>
            <a:r>
              <a:rPr lang="en-US" sz="1600" dirty="0"/>
              <a:t> to take employee details from the user and </a:t>
            </a:r>
            <a:r>
              <a:rPr lang="en-US" sz="1600" i="1" dirty="0" err="1"/>
              <a:t>show_grade</a:t>
            </a:r>
            <a:r>
              <a:rPr lang="en-US" sz="1600" i="1" dirty="0"/>
              <a:t>() </a:t>
            </a:r>
            <a:r>
              <a:rPr lang="en-US" sz="1600" dirty="0"/>
              <a:t>to display grade of employees based on salary range as given below and </a:t>
            </a:r>
            <a:r>
              <a:rPr lang="en-US" sz="1600" i="1" dirty="0" err="1"/>
              <a:t>show_details</a:t>
            </a:r>
            <a:r>
              <a:rPr lang="en-US" sz="1600" i="1" dirty="0"/>
              <a:t>()</a:t>
            </a:r>
            <a:r>
              <a:rPr lang="en-US" sz="1600" dirty="0"/>
              <a:t> to display employee details.</a:t>
            </a:r>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r>
              <a:rPr lang="en-US" sz="1600" dirty="0"/>
              <a:t>Create a class student with appropriate data members and methods to store and display Roll No, Name and marks stored by students in Physics, Chemistry and </a:t>
            </a:r>
            <a:r>
              <a:rPr lang="en-US" sz="1600" dirty="0" err="1"/>
              <a:t>Maths</a:t>
            </a:r>
            <a:r>
              <a:rPr lang="en-US" sz="1600" dirty="0"/>
              <a:t>.</a:t>
            </a:r>
          </a:p>
          <a:p>
            <a:pPr marL="342900" indent="-342900" algn="just">
              <a:spcBef>
                <a:spcPts val="1000"/>
              </a:spcBef>
              <a:buClr>
                <a:schemeClr val="bg2">
                  <a:lumMod val="40000"/>
                  <a:lumOff val="60000"/>
                </a:schemeClr>
              </a:buClr>
              <a:buSzPct val="80000"/>
              <a:buFont typeface="Wingdings 3" charset="2"/>
              <a:buChar char=""/>
            </a:pPr>
            <a:r>
              <a:rPr lang="en-US" sz="1600" dirty="0"/>
              <a:t>WAP to demonstrate Method Overloading by overloading the method for calculating sum. Consider taking different parameter list in terms of no. of parameters and type of parameters.</a:t>
            </a:r>
          </a:p>
          <a:p>
            <a:pPr marL="342900" indent="-342900" algn="just">
              <a:spcBef>
                <a:spcPts val="1000"/>
              </a:spcBef>
              <a:buClr>
                <a:schemeClr val="bg2">
                  <a:lumMod val="40000"/>
                  <a:lumOff val="60000"/>
                </a:schemeClr>
              </a:buClr>
              <a:buSzPct val="80000"/>
              <a:buFont typeface="Wingdings 3" charset="2"/>
              <a:buChar char=""/>
            </a:pPr>
            <a:r>
              <a:rPr lang="en-US" sz="1600" dirty="0"/>
              <a:t>WAP to demonstrate Constructor Overloading by overloading the constructor for taking radius input for calculating area of a circle.</a:t>
            </a:r>
          </a:p>
          <a:p>
            <a:pPr marL="342900" indent="-342900" algn="just">
              <a:spcBef>
                <a:spcPts val="1000"/>
              </a:spcBef>
              <a:buClr>
                <a:schemeClr val="bg2">
                  <a:lumMod val="40000"/>
                  <a:lumOff val="60000"/>
                </a:schemeClr>
              </a:buClr>
              <a:buSzPct val="80000"/>
              <a:buFont typeface="Wingdings 3" charset="2"/>
              <a:buChar char=""/>
            </a:pPr>
            <a:r>
              <a:rPr lang="en-US" sz="1600" dirty="0"/>
              <a:t>WAP to implement a class Stack using array with two methods push and pop to add and remove elements from the stack. Addition of elements should not be allowed if the stack is full and popping should not be allowed if the stack is empty.</a:t>
            </a:r>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endParaRPr lang="en-US" sz="1600" dirty="0"/>
          </a:p>
          <a:p>
            <a:pPr marL="342900" indent="-342900" algn="just">
              <a:spcBef>
                <a:spcPts val="1000"/>
              </a:spcBef>
              <a:buClr>
                <a:schemeClr val="bg2">
                  <a:lumMod val="40000"/>
                  <a:lumOff val="60000"/>
                </a:schemeClr>
              </a:buClr>
              <a:buSzPct val="80000"/>
              <a:buFont typeface="Wingdings 3" charset="2"/>
              <a:buChar char=""/>
            </a:pPr>
            <a:endParaRPr lang="en-US" sz="1600" dirty="0"/>
          </a:p>
        </p:txBody>
      </p:sp>
      <p:graphicFrame>
        <p:nvGraphicFramePr>
          <p:cNvPr id="4" name="Table 3"/>
          <p:cNvGraphicFramePr>
            <a:graphicFrameLocks noGrp="1"/>
          </p:cNvGraphicFramePr>
          <p:nvPr/>
        </p:nvGraphicFramePr>
        <p:xfrm>
          <a:off x="3785982" y="1783694"/>
          <a:ext cx="4269050" cy="1524000"/>
        </p:xfrm>
        <a:graphic>
          <a:graphicData uri="http://schemas.openxmlformats.org/drawingml/2006/table">
            <a:tbl>
              <a:tblPr firstRow="1" bandRow="1">
                <a:tableStyleId>{5940675A-B579-460E-94D1-54222C63F5DA}</a:tableStyleId>
              </a:tblPr>
              <a:tblGrid>
                <a:gridCol w="2134525">
                  <a:extLst>
                    <a:ext uri="{9D8B030D-6E8A-4147-A177-3AD203B41FA5}">
                      <a16:colId xmlns:a16="http://schemas.microsoft.com/office/drawing/2014/main" val="661738618"/>
                    </a:ext>
                  </a:extLst>
                </a:gridCol>
                <a:gridCol w="2134525">
                  <a:extLst>
                    <a:ext uri="{9D8B030D-6E8A-4147-A177-3AD203B41FA5}">
                      <a16:colId xmlns:a16="http://schemas.microsoft.com/office/drawing/2014/main" val="3547585119"/>
                    </a:ext>
                  </a:extLst>
                </a:gridCol>
              </a:tblGrid>
              <a:tr h="302400">
                <a:tc>
                  <a:txBody>
                    <a:bodyPr/>
                    <a:lstStyle/>
                    <a:p>
                      <a:pPr algn="ctr"/>
                      <a:r>
                        <a:rPr lang="en-IN" sz="1400" b="1" dirty="0"/>
                        <a:t>Salary Range</a:t>
                      </a:r>
                    </a:p>
                  </a:txBody>
                  <a:tcPr/>
                </a:tc>
                <a:tc>
                  <a:txBody>
                    <a:bodyPr/>
                    <a:lstStyle/>
                    <a:p>
                      <a:pPr algn="ctr"/>
                      <a:r>
                        <a:rPr lang="en-IN" sz="1400" b="1" dirty="0"/>
                        <a:t>Grade</a:t>
                      </a:r>
                    </a:p>
                  </a:txBody>
                  <a:tcPr/>
                </a:tc>
                <a:extLst>
                  <a:ext uri="{0D108BD9-81ED-4DB2-BD59-A6C34878D82A}">
                    <a16:rowId xmlns:a16="http://schemas.microsoft.com/office/drawing/2014/main" val="742464715"/>
                  </a:ext>
                </a:extLst>
              </a:tr>
              <a:tr h="302400">
                <a:tc>
                  <a:txBody>
                    <a:bodyPr/>
                    <a:lstStyle/>
                    <a:p>
                      <a:pPr algn="ctr"/>
                      <a:r>
                        <a:rPr lang="en-IN" sz="1400" dirty="0"/>
                        <a:t>&lt;10000</a:t>
                      </a:r>
                    </a:p>
                  </a:txBody>
                  <a:tcPr/>
                </a:tc>
                <a:tc>
                  <a:txBody>
                    <a:bodyPr/>
                    <a:lstStyle/>
                    <a:p>
                      <a:pPr algn="ctr"/>
                      <a:r>
                        <a:rPr lang="en-IN" sz="1400" dirty="0"/>
                        <a:t>D</a:t>
                      </a:r>
                    </a:p>
                  </a:txBody>
                  <a:tcPr/>
                </a:tc>
                <a:extLst>
                  <a:ext uri="{0D108BD9-81ED-4DB2-BD59-A6C34878D82A}">
                    <a16:rowId xmlns:a16="http://schemas.microsoft.com/office/drawing/2014/main" val="1867589716"/>
                  </a:ext>
                </a:extLst>
              </a:tr>
              <a:tr h="302400">
                <a:tc>
                  <a:txBody>
                    <a:bodyPr/>
                    <a:lstStyle/>
                    <a:p>
                      <a:pPr algn="ctr"/>
                      <a:r>
                        <a:rPr lang="en-IN" sz="1400" dirty="0"/>
                        <a:t>10000-24999</a:t>
                      </a:r>
                    </a:p>
                  </a:txBody>
                  <a:tcPr/>
                </a:tc>
                <a:tc>
                  <a:txBody>
                    <a:bodyPr/>
                    <a:lstStyle/>
                    <a:p>
                      <a:pPr algn="ctr"/>
                      <a:r>
                        <a:rPr lang="en-IN" sz="1400" dirty="0"/>
                        <a:t>C</a:t>
                      </a:r>
                    </a:p>
                  </a:txBody>
                  <a:tcPr/>
                </a:tc>
                <a:extLst>
                  <a:ext uri="{0D108BD9-81ED-4DB2-BD59-A6C34878D82A}">
                    <a16:rowId xmlns:a16="http://schemas.microsoft.com/office/drawing/2014/main" val="3807948482"/>
                  </a:ext>
                </a:extLst>
              </a:tr>
              <a:tr h="302400">
                <a:tc>
                  <a:txBody>
                    <a:bodyPr/>
                    <a:lstStyle/>
                    <a:p>
                      <a:pPr algn="ctr"/>
                      <a:r>
                        <a:rPr lang="en-IN" sz="1400" dirty="0"/>
                        <a:t>25000-49999</a:t>
                      </a:r>
                    </a:p>
                  </a:txBody>
                  <a:tcPr/>
                </a:tc>
                <a:tc>
                  <a:txBody>
                    <a:bodyPr/>
                    <a:lstStyle/>
                    <a:p>
                      <a:pPr algn="ctr"/>
                      <a:r>
                        <a:rPr lang="en-IN" sz="1400" dirty="0"/>
                        <a:t>B</a:t>
                      </a:r>
                    </a:p>
                  </a:txBody>
                  <a:tcPr/>
                </a:tc>
                <a:extLst>
                  <a:ext uri="{0D108BD9-81ED-4DB2-BD59-A6C34878D82A}">
                    <a16:rowId xmlns:a16="http://schemas.microsoft.com/office/drawing/2014/main" val="3433871885"/>
                  </a:ext>
                </a:extLst>
              </a:tr>
              <a:tr h="302400">
                <a:tc>
                  <a:txBody>
                    <a:bodyPr/>
                    <a:lstStyle/>
                    <a:p>
                      <a:pPr algn="ctr"/>
                      <a:r>
                        <a:rPr lang="en-IN" sz="1400" dirty="0"/>
                        <a:t>&gt;50000</a:t>
                      </a:r>
                    </a:p>
                  </a:txBody>
                  <a:tcPr/>
                </a:tc>
                <a:tc>
                  <a:txBody>
                    <a:bodyPr/>
                    <a:lstStyle/>
                    <a:p>
                      <a:pPr algn="ctr"/>
                      <a:r>
                        <a:rPr lang="en-IN" sz="1400" dirty="0"/>
                        <a:t>A</a:t>
                      </a:r>
                    </a:p>
                  </a:txBody>
                  <a:tcPr/>
                </a:tc>
                <a:extLst>
                  <a:ext uri="{0D108BD9-81ED-4DB2-BD59-A6C34878D82A}">
                    <a16:rowId xmlns:a16="http://schemas.microsoft.com/office/drawing/2014/main" val="240086479"/>
                  </a:ext>
                </a:extLst>
              </a:tr>
            </a:tbl>
          </a:graphicData>
        </a:graphic>
      </p:graphicFrame>
    </p:spTree>
    <p:extLst>
      <p:ext uri="{BB962C8B-B14F-4D97-AF65-F5344CB8AC3E}">
        <p14:creationId xmlns:p14="http://schemas.microsoft.com/office/powerpoint/2010/main" val="4256565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F33F-52BC-43C0-19EA-19F8F8B0834A}"/>
              </a:ext>
            </a:extLst>
          </p:cNvPr>
          <p:cNvSpPr>
            <a:spLocks noGrp="1"/>
          </p:cNvSpPr>
          <p:nvPr>
            <p:ph type="ctrTitle"/>
          </p:nvPr>
        </p:nvSpPr>
        <p:spPr>
          <a:xfrm>
            <a:off x="1683171" y="1425388"/>
            <a:ext cx="8825658" cy="1411941"/>
          </a:xfrm>
        </p:spPr>
        <p:txBody>
          <a:bodyPr/>
          <a:lstStyle/>
          <a:p>
            <a:pPr algn="ctr"/>
            <a:r>
              <a:rPr lang="en-US"/>
              <a:t>JAVA PROGRAMMING</a:t>
            </a:r>
            <a:endParaRPr lang="en-IN"/>
          </a:p>
        </p:txBody>
      </p:sp>
      <p:sp>
        <p:nvSpPr>
          <p:cNvPr id="4" name="TextBox 3">
            <a:extLst>
              <a:ext uri="{FF2B5EF4-FFF2-40B4-BE49-F238E27FC236}">
                <a16:creationId xmlns:a16="http://schemas.microsoft.com/office/drawing/2014/main" id="{263D5869-FB4C-14B6-716C-54E8C24D9F3B}"/>
              </a:ext>
            </a:extLst>
          </p:cNvPr>
          <p:cNvSpPr txBox="1"/>
          <p:nvPr/>
        </p:nvSpPr>
        <p:spPr>
          <a:xfrm>
            <a:off x="1288473" y="3429000"/>
            <a:ext cx="9251827" cy="830997"/>
          </a:xfrm>
          <a:prstGeom prst="rect">
            <a:avLst/>
          </a:prstGeom>
          <a:noFill/>
        </p:spPr>
        <p:txBody>
          <a:bodyPr wrap="square" rtlCol="0">
            <a:spAutoFit/>
          </a:bodyPr>
          <a:lstStyle/>
          <a:p>
            <a:pPr algn="ctr"/>
            <a:r>
              <a:rPr lang="en-US" sz="4800"/>
              <a:t>Chap 3 : Inheritance</a:t>
            </a:r>
            <a:endParaRPr lang="en-IN" sz="4800"/>
          </a:p>
        </p:txBody>
      </p:sp>
    </p:spTree>
    <p:extLst>
      <p:ext uri="{BB962C8B-B14F-4D97-AF65-F5344CB8AC3E}">
        <p14:creationId xmlns:p14="http://schemas.microsoft.com/office/powerpoint/2010/main" val="1437782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6606937"/>
          </a:xfrm>
          <a:prstGeom prst="rect">
            <a:avLst/>
          </a:prstGeom>
          <a:noFill/>
        </p:spPr>
        <p:txBody>
          <a:bodyPr wrap="square" rtlCol="0">
            <a:spAutoFit/>
          </a:bodyPr>
          <a:lstStyle/>
          <a:p>
            <a:pPr marL="342900" indent="-342900" algn="just">
              <a:spcBef>
                <a:spcPts val="1000"/>
              </a:spcBef>
              <a:buClr>
                <a:schemeClr val="bg2">
                  <a:lumMod val="40000"/>
                  <a:lumOff val="60000"/>
                </a:schemeClr>
              </a:buClr>
              <a:buSzPct val="80000"/>
              <a:buFont typeface="Wingdings 3" charset="2"/>
              <a:buChar char=""/>
            </a:pPr>
            <a:r>
              <a:rPr lang="en-US" sz="1700"/>
              <a:t>Inheritance is an important pillar of OOP(Object-Oriented Programming). </a:t>
            </a:r>
          </a:p>
          <a:p>
            <a:pPr marL="342900" indent="-342900" algn="just">
              <a:spcBef>
                <a:spcPts val="1000"/>
              </a:spcBef>
              <a:buClr>
                <a:schemeClr val="bg2">
                  <a:lumMod val="40000"/>
                  <a:lumOff val="60000"/>
                </a:schemeClr>
              </a:buClr>
              <a:buSzPct val="80000"/>
              <a:buFont typeface="Wingdings 3" charset="2"/>
              <a:buChar char=""/>
            </a:pPr>
            <a:r>
              <a:rPr lang="en-US" sz="1700"/>
              <a:t>It is the mechanism in java by which one class is allowed to inherit the features(fields and methods) of another class. </a:t>
            </a:r>
          </a:p>
          <a:p>
            <a:pPr marL="342900" indent="-342900" algn="just">
              <a:spcBef>
                <a:spcPts val="1000"/>
              </a:spcBef>
              <a:buClr>
                <a:schemeClr val="bg2">
                  <a:lumMod val="40000"/>
                  <a:lumOff val="60000"/>
                </a:schemeClr>
              </a:buClr>
              <a:buSzPct val="80000"/>
              <a:buFont typeface="Wingdings 3" charset="2"/>
              <a:buChar char=""/>
            </a:pPr>
            <a:r>
              <a:rPr lang="en-US" sz="1700"/>
              <a:t>In Java, inheritance means creating new classes based on existing ones. </a:t>
            </a:r>
          </a:p>
          <a:p>
            <a:pPr marL="342900" indent="-342900" algn="just">
              <a:spcBef>
                <a:spcPts val="1000"/>
              </a:spcBef>
              <a:buClr>
                <a:schemeClr val="bg2">
                  <a:lumMod val="40000"/>
                  <a:lumOff val="60000"/>
                </a:schemeClr>
              </a:buClr>
              <a:buSzPct val="80000"/>
              <a:buFont typeface="Wingdings 3" charset="2"/>
              <a:buChar char=""/>
            </a:pPr>
            <a:r>
              <a:rPr lang="en-US" sz="1700"/>
              <a:t>A class that inherits from another class can reuse the methods and fields of that class. </a:t>
            </a:r>
          </a:p>
          <a:p>
            <a:pPr marL="342900" indent="-342900" algn="just">
              <a:spcBef>
                <a:spcPts val="1000"/>
              </a:spcBef>
              <a:buClr>
                <a:schemeClr val="bg2">
                  <a:lumMod val="40000"/>
                  <a:lumOff val="60000"/>
                </a:schemeClr>
              </a:buClr>
              <a:buSzPct val="80000"/>
              <a:buFont typeface="Wingdings 3" charset="2"/>
              <a:buChar char=""/>
            </a:pPr>
            <a:r>
              <a:rPr lang="en-US" sz="1700"/>
              <a:t>In addition, you can add new fields and methods to your current class as well.  </a:t>
            </a:r>
          </a:p>
          <a:p>
            <a:pPr marL="342900" indent="-342900" algn="just">
              <a:spcBef>
                <a:spcPts val="1000"/>
              </a:spcBef>
              <a:buClr>
                <a:schemeClr val="bg2">
                  <a:lumMod val="40000"/>
                  <a:lumOff val="60000"/>
                </a:schemeClr>
              </a:buClr>
              <a:buSzPct val="80000"/>
              <a:buFont typeface="Wingdings 3" charset="2"/>
              <a:buChar char=""/>
            </a:pPr>
            <a:r>
              <a:rPr lang="en-US" sz="1700"/>
              <a:t>Inheritance represents the </a:t>
            </a:r>
            <a:r>
              <a:rPr lang="en-US" sz="1700" b="1"/>
              <a:t>IS-A relationship</a:t>
            </a:r>
            <a:r>
              <a:rPr lang="en-US" sz="1700"/>
              <a:t> which is also known as a </a:t>
            </a:r>
            <a:r>
              <a:rPr lang="en-US" sz="1700" i="1"/>
              <a:t>parent-child</a:t>
            </a:r>
            <a:r>
              <a:rPr lang="en-US" sz="1700"/>
              <a:t> relationship.</a:t>
            </a:r>
          </a:p>
          <a:p>
            <a:pPr marL="342900" indent="-342900" algn="just">
              <a:spcBef>
                <a:spcPts val="1000"/>
              </a:spcBef>
              <a:buClr>
                <a:schemeClr val="bg2">
                  <a:lumMod val="40000"/>
                  <a:lumOff val="60000"/>
                </a:schemeClr>
              </a:buClr>
              <a:buSzPct val="80000"/>
              <a:buFont typeface="Wingdings 3" charset="2"/>
              <a:buChar char=""/>
            </a:pPr>
            <a:r>
              <a:rPr lang="en-US" sz="1700"/>
              <a:t>Important terminologies used in Inheritance: </a:t>
            </a:r>
          </a:p>
          <a:p>
            <a:pPr marL="800100" lvl="1" indent="-342900" algn="just">
              <a:spcBef>
                <a:spcPts val="1000"/>
              </a:spcBef>
              <a:buClr>
                <a:schemeClr val="bg2">
                  <a:lumMod val="40000"/>
                  <a:lumOff val="60000"/>
                </a:schemeClr>
              </a:buClr>
              <a:buSzPct val="80000"/>
              <a:buFont typeface="Wingdings 3" charset="2"/>
              <a:buChar char=""/>
            </a:pPr>
            <a:r>
              <a:rPr lang="en-US" sz="1700" b="1"/>
              <a:t>Class:</a:t>
            </a:r>
            <a:r>
              <a:rPr lang="en-US" sz="1700"/>
              <a:t> Class is a set of objects which shares common characteristics/ behavior and common properties/ attributes. Class is not a real-world entity. It is just a template or blueprint or prototype from which objects are created.</a:t>
            </a:r>
          </a:p>
          <a:p>
            <a:pPr marL="800100" lvl="1" indent="-342900" algn="just">
              <a:spcBef>
                <a:spcPts val="1000"/>
              </a:spcBef>
              <a:buClr>
                <a:schemeClr val="bg2">
                  <a:lumMod val="40000"/>
                  <a:lumOff val="60000"/>
                </a:schemeClr>
              </a:buClr>
              <a:buSzPct val="80000"/>
              <a:buFont typeface="Wingdings 3" charset="2"/>
              <a:buChar char=""/>
            </a:pPr>
            <a:r>
              <a:rPr lang="en-US" sz="1700" b="1"/>
              <a:t>Super Class/Parent Class/Base Class: </a:t>
            </a:r>
            <a:r>
              <a:rPr lang="en-US" sz="1700"/>
              <a:t>The class whose features are inherited is known as a superclass(or a base class or a parent class).</a:t>
            </a:r>
          </a:p>
          <a:p>
            <a:pPr marL="800100" lvl="1" indent="-342900" algn="just">
              <a:spcBef>
                <a:spcPts val="1000"/>
              </a:spcBef>
              <a:buClr>
                <a:schemeClr val="bg2">
                  <a:lumMod val="40000"/>
                  <a:lumOff val="60000"/>
                </a:schemeClr>
              </a:buClr>
              <a:buSzPct val="80000"/>
              <a:buFont typeface="Wingdings 3" charset="2"/>
              <a:buChar char=""/>
            </a:pPr>
            <a:r>
              <a:rPr lang="en-US" sz="1700" b="1"/>
              <a:t>Sub Class/Child Class/Derived Class:</a:t>
            </a:r>
            <a:r>
              <a:rPr lang="en-US" sz="1700"/>
              <a:t> The class that inherits the other class is known as a subclass(or a derived class, extended class, or child class). The subclass can add its own fields and methods in addition to the superclass fields and methods.</a:t>
            </a:r>
          </a:p>
          <a:p>
            <a:pPr marL="800100" lvl="1" indent="-342900" algn="just">
              <a:spcBef>
                <a:spcPts val="1000"/>
              </a:spcBef>
              <a:buClr>
                <a:schemeClr val="bg2">
                  <a:lumMod val="40000"/>
                  <a:lumOff val="60000"/>
                </a:schemeClr>
              </a:buClr>
              <a:buSzPct val="80000"/>
              <a:buFont typeface="Wingdings 3" charset="2"/>
              <a:buChar char=""/>
            </a:pPr>
            <a:r>
              <a:rPr lang="en-US" sz="1700" b="1"/>
              <a:t>Reusability:</a:t>
            </a:r>
            <a:r>
              <a:rPr lang="en-US" sz="1700"/>
              <a:t> Inheritance supports the concept of “reusability”, i.e. when we want to create a new class and there is already a class that includes some of the code that we want, we can derive our new class from the existing class. By doing this, we are reusing the fields and methods of the existing class.</a:t>
            </a:r>
          </a:p>
        </p:txBody>
      </p:sp>
    </p:spTree>
    <p:extLst>
      <p:ext uri="{BB962C8B-B14F-4D97-AF65-F5344CB8AC3E}">
        <p14:creationId xmlns:p14="http://schemas.microsoft.com/office/powerpoint/2010/main" val="1183592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20209"/>
            <a:ext cx="11604568" cy="819129"/>
          </a:xfrm>
        </p:spPr>
        <p:txBody>
          <a:bodyPr/>
          <a:lstStyle/>
          <a:p>
            <a:pPr algn="ctr"/>
            <a:r>
              <a:rPr lang="en-IN" dirty="0"/>
              <a:t>Inheritance</a:t>
            </a:r>
          </a:p>
        </p:txBody>
      </p:sp>
      <p:sp>
        <p:nvSpPr>
          <p:cNvPr id="3" name="Content Placeholder 2"/>
          <p:cNvSpPr>
            <a:spLocks noGrp="1"/>
          </p:cNvSpPr>
          <p:nvPr>
            <p:ph idx="1"/>
          </p:nvPr>
        </p:nvSpPr>
        <p:spPr>
          <a:xfrm>
            <a:off x="299258" y="939338"/>
            <a:ext cx="11604568" cy="5677593"/>
          </a:xfrm>
        </p:spPr>
        <p:txBody>
          <a:bodyPr/>
          <a:lstStyle/>
          <a:p>
            <a:pPr algn="just"/>
            <a:r>
              <a:rPr lang="en-US" dirty="0"/>
              <a:t>Inheritance is an important pillar of OOP(Object-Oriented Programming). </a:t>
            </a:r>
          </a:p>
          <a:p>
            <a:pPr algn="just"/>
            <a:r>
              <a:rPr lang="en-US" dirty="0"/>
              <a:t>The capability of a class to derive properties and characteristics from another class is called Inheritance. </a:t>
            </a:r>
          </a:p>
          <a:p>
            <a:pPr algn="just"/>
            <a:r>
              <a:rPr lang="en-US" dirty="0"/>
              <a:t>When we write a class, we inherit properties from other classes. </a:t>
            </a:r>
          </a:p>
          <a:p>
            <a:pPr algn="just"/>
            <a:r>
              <a:rPr lang="en-US" dirty="0"/>
              <a:t>So when we create a class, we do not need to write all the properties and functions again and again, as these can be inherited from another class that possesses it. </a:t>
            </a:r>
          </a:p>
          <a:p>
            <a:pPr algn="just"/>
            <a:r>
              <a:rPr lang="en-US" dirty="0"/>
              <a:t>Inheritance allows the user to reuse the code whenever possible and reduce its redundancy.</a:t>
            </a:r>
            <a:endParaRPr lang="en-IN" dirty="0"/>
          </a:p>
        </p:txBody>
      </p:sp>
      <p:pic>
        <p:nvPicPr>
          <p:cNvPr id="7" name="Picture 6"/>
          <p:cNvPicPr>
            <a:picLocks noChangeAspect="1"/>
          </p:cNvPicPr>
          <p:nvPr/>
        </p:nvPicPr>
        <p:blipFill>
          <a:blip r:embed="rId2"/>
          <a:stretch>
            <a:fillRect/>
          </a:stretch>
        </p:blipFill>
        <p:spPr>
          <a:xfrm>
            <a:off x="3158838" y="3877886"/>
            <a:ext cx="3316352" cy="2838797"/>
          </a:xfrm>
          <a:prstGeom prst="rect">
            <a:avLst/>
          </a:prstGeom>
        </p:spPr>
      </p:pic>
    </p:spTree>
    <p:extLst>
      <p:ext uri="{BB962C8B-B14F-4D97-AF65-F5344CB8AC3E}">
        <p14:creationId xmlns:p14="http://schemas.microsoft.com/office/powerpoint/2010/main" val="1421820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8463855"/>
          </a:xfrm>
          <a:prstGeom prst="rect">
            <a:avLst/>
          </a:prstGeom>
          <a:noFill/>
        </p:spPr>
        <p:txBody>
          <a:bodyPr wrap="square" rtlCol="0">
            <a:spAutoFit/>
          </a:bodyPr>
          <a:lstStyle/>
          <a:p>
            <a:pPr marL="342900" indent="-342900" algn="just">
              <a:spcBef>
                <a:spcPts val="1000"/>
              </a:spcBef>
              <a:buClr>
                <a:schemeClr val="bg2">
                  <a:lumMod val="40000"/>
                  <a:lumOff val="60000"/>
                </a:schemeClr>
              </a:buClr>
              <a:buSzPct val="80000"/>
              <a:buFont typeface="Wingdings 3" charset="2"/>
              <a:buChar char=""/>
            </a:pPr>
            <a:r>
              <a:rPr lang="en-US" sz="1700"/>
              <a:t>Why do we need Inheritance in Java?</a:t>
            </a:r>
          </a:p>
          <a:p>
            <a:pPr marL="800100" lvl="1" indent="-342900" algn="just">
              <a:spcBef>
                <a:spcPts val="1000"/>
              </a:spcBef>
              <a:buClr>
                <a:schemeClr val="bg2">
                  <a:lumMod val="40000"/>
                  <a:lumOff val="60000"/>
                </a:schemeClr>
              </a:buClr>
              <a:buSzPct val="80000"/>
              <a:buFont typeface="Wingdings 3" charset="2"/>
              <a:buChar char=""/>
            </a:pPr>
            <a:r>
              <a:rPr lang="en-US" sz="1700" b="1"/>
              <a:t>Code Reusability: </a:t>
            </a:r>
            <a:r>
              <a:rPr lang="en-US" sz="1700"/>
              <a:t>The code written in the Superclass is common to all subclasses. Child classes can directly use the parent class code.</a:t>
            </a:r>
          </a:p>
          <a:p>
            <a:pPr marL="800100" lvl="1" indent="-342900" algn="just">
              <a:spcBef>
                <a:spcPts val="1000"/>
              </a:spcBef>
              <a:buClr>
                <a:schemeClr val="bg2">
                  <a:lumMod val="40000"/>
                  <a:lumOff val="60000"/>
                </a:schemeClr>
              </a:buClr>
              <a:buSzPct val="80000"/>
              <a:buFont typeface="Wingdings 3" charset="2"/>
              <a:buChar char=""/>
            </a:pPr>
            <a:r>
              <a:rPr lang="en-US" sz="1700" b="1"/>
              <a:t>Method Overriding: </a:t>
            </a:r>
            <a:r>
              <a:rPr lang="en-US" sz="1700"/>
              <a:t>Method Overriding is achievable only through Inheritance. It is one of the ways by which java achieves Run Time Polymorphism.</a:t>
            </a:r>
          </a:p>
          <a:p>
            <a:pPr marL="800100" lvl="1" indent="-342900" algn="just">
              <a:spcBef>
                <a:spcPts val="1000"/>
              </a:spcBef>
              <a:buClr>
                <a:schemeClr val="bg2">
                  <a:lumMod val="40000"/>
                  <a:lumOff val="60000"/>
                </a:schemeClr>
              </a:buClr>
              <a:buSzPct val="80000"/>
              <a:buFont typeface="Wingdings 3" charset="2"/>
              <a:buChar char=""/>
            </a:pPr>
            <a:r>
              <a:rPr lang="en-US" sz="1700" b="1"/>
              <a:t>Abstraction:</a:t>
            </a:r>
            <a:r>
              <a:rPr lang="en-US" sz="1700"/>
              <a:t> The concept of abstract where we do not have to provide all details is achieved through inheritance. Abstraction only shows the functionality to the user.</a:t>
            </a:r>
          </a:p>
          <a:p>
            <a:pPr marL="342900" indent="-342900" algn="just">
              <a:spcBef>
                <a:spcPts val="1000"/>
              </a:spcBef>
              <a:buClr>
                <a:schemeClr val="bg2">
                  <a:lumMod val="40000"/>
                  <a:lumOff val="60000"/>
                </a:schemeClr>
              </a:buClr>
              <a:buSzPct val="80000"/>
              <a:buFont typeface="Wingdings 3" charset="2"/>
              <a:buChar char=""/>
            </a:pPr>
            <a:r>
              <a:rPr lang="en-US" sz="1700" b="1"/>
              <a:t>Syntax for inheritance </a:t>
            </a:r>
          </a:p>
          <a:p>
            <a:pPr marL="342900" indent="-342900" algn="just">
              <a:spcBef>
                <a:spcPts val="1000"/>
              </a:spcBef>
              <a:buClr>
                <a:schemeClr val="bg2">
                  <a:lumMod val="40000"/>
                  <a:lumOff val="60000"/>
                </a:schemeClr>
              </a:buClr>
              <a:buSzPct val="80000"/>
              <a:buFont typeface="Wingdings 3" charset="2"/>
              <a:buChar char=""/>
            </a:pPr>
            <a:r>
              <a:rPr lang="en-US" sz="1700"/>
              <a:t>The </a:t>
            </a:r>
            <a:r>
              <a:rPr lang="en-US" sz="1700" b="1"/>
              <a:t>extends keyword </a:t>
            </a:r>
            <a:r>
              <a:rPr lang="en-US" sz="1700"/>
              <a:t>is used for inheritance in java. Using the extends keyword indicates you are derived from an existing class. In other words, “extends” refers to increased functionality.</a:t>
            </a:r>
          </a:p>
          <a:p>
            <a:pPr marL="342900" lvl="0" indent="-342900" algn="just">
              <a:spcBef>
                <a:spcPts val="1000"/>
              </a:spcBef>
              <a:buClr>
                <a:schemeClr val="bg2">
                  <a:lumMod val="40000"/>
                  <a:lumOff val="60000"/>
                </a:schemeClr>
              </a:buClr>
              <a:buSzPct val="80000"/>
              <a:buFont typeface="Wingdings 3" charset="2"/>
              <a:buChar char=""/>
            </a:pPr>
            <a:r>
              <a:rPr lang="en-US" sz="1700"/>
              <a:t>Syntax : </a:t>
            </a:r>
            <a:r>
              <a:rPr lang="en-US" altLang="en-US" sz="1700">
                <a:latin typeface="Consolas" panose="020B0609020204030204" pitchFamily="49" charset="0"/>
              </a:rPr>
              <a:t>  class </a:t>
            </a:r>
            <a:r>
              <a:rPr lang="en-US" altLang="en-US" sz="1700" err="1">
                <a:latin typeface="Consolas" panose="020B0609020204030204" pitchFamily="49" charset="0"/>
              </a:rPr>
              <a:t>derived_class</a:t>
            </a:r>
            <a:r>
              <a:rPr lang="en-US" altLang="en-US" sz="1700">
                <a:latin typeface="Consolas" panose="020B0609020204030204" pitchFamily="49" charset="0"/>
              </a:rPr>
              <a:t> extends </a:t>
            </a:r>
            <a:r>
              <a:rPr lang="en-US" altLang="en-US" sz="1700" err="1">
                <a:latin typeface="Consolas" panose="020B0609020204030204" pitchFamily="49" charset="0"/>
              </a:rPr>
              <a:t>base_class</a:t>
            </a:r>
            <a:r>
              <a:rPr lang="en-US" altLang="en-US" sz="1700">
                <a:latin typeface="Consolas" panose="020B0609020204030204" pitchFamily="49" charset="0"/>
              </a:rPr>
              <a:t> </a:t>
            </a:r>
          </a:p>
          <a:p>
            <a:pPr lvl="0" algn="just">
              <a:spcBef>
                <a:spcPts val="1000"/>
              </a:spcBef>
              <a:buClr>
                <a:schemeClr val="bg2">
                  <a:lumMod val="40000"/>
                  <a:lumOff val="60000"/>
                </a:schemeClr>
              </a:buClr>
              <a:buSzPct val="80000"/>
            </a:pPr>
            <a:r>
              <a:rPr lang="en-US" altLang="en-US" sz="1700">
                <a:latin typeface="Consolas" panose="020B0609020204030204" pitchFamily="49" charset="0"/>
              </a:rPr>
              <a:t>            { </a:t>
            </a:r>
          </a:p>
          <a:p>
            <a:pPr lvl="0" algn="just">
              <a:spcBef>
                <a:spcPts val="1000"/>
              </a:spcBef>
              <a:buClr>
                <a:schemeClr val="bg2">
                  <a:lumMod val="40000"/>
                  <a:lumOff val="60000"/>
                </a:schemeClr>
              </a:buClr>
              <a:buSzPct val="80000"/>
            </a:pPr>
            <a:r>
              <a:rPr lang="en-US" altLang="en-US" sz="1700">
                <a:latin typeface="Consolas" panose="020B0609020204030204" pitchFamily="49" charset="0"/>
              </a:rPr>
              <a:t>              //methods and fields </a:t>
            </a:r>
          </a:p>
          <a:p>
            <a:pPr lvl="0" algn="just">
              <a:spcBef>
                <a:spcPts val="1000"/>
              </a:spcBef>
              <a:buClr>
                <a:schemeClr val="bg2">
                  <a:lumMod val="40000"/>
                  <a:lumOff val="60000"/>
                </a:schemeClr>
              </a:buClr>
              <a:buSzPct val="80000"/>
            </a:pPr>
            <a:r>
              <a:rPr lang="en-US" altLang="en-US" sz="1700">
                <a:latin typeface="Consolas" panose="020B0609020204030204" pitchFamily="49" charset="0"/>
              </a:rPr>
              <a:t>            } </a:t>
            </a:r>
          </a:p>
          <a:p>
            <a:pPr marL="342900" lvl="0" indent="-342900" algn="just">
              <a:spcBef>
                <a:spcPts val="1000"/>
              </a:spcBef>
              <a:buClr>
                <a:schemeClr val="bg2">
                  <a:lumMod val="40000"/>
                  <a:lumOff val="60000"/>
                </a:schemeClr>
              </a:buClr>
              <a:buSzPct val="80000"/>
              <a:buFont typeface="Wingdings 3" charset="2"/>
              <a:buChar char=""/>
            </a:pPr>
            <a:r>
              <a:rPr lang="en-US" altLang="en-US" sz="1700"/>
              <a:t>Types of Inheritance : </a:t>
            </a:r>
          </a:p>
          <a:p>
            <a:pPr marL="800100" lvl="1" indent="-342900" algn="just">
              <a:spcBef>
                <a:spcPts val="1000"/>
              </a:spcBef>
              <a:buClr>
                <a:schemeClr val="bg2">
                  <a:lumMod val="40000"/>
                  <a:lumOff val="60000"/>
                </a:schemeClr>
              </a:buClr>
              <a:buSzPct val="80000"/>
              <a:buFont typeface="Wingdings 3" charset="2"/>
              <a:buChar char=""/>
            </a:pPr>
            <a:r>
              <a:rPr lang="en-US" altLang="en-US" sz="1700"/>
              <a:t>Single Inheritance</a:t>
            </a:r>
          </a:p>
          <a:p>
            <a:pPr marL="800100" lvl="1" indent="-342900" algn="just">
              <a:spcBef>
                <a:spcPts val="1000"/>
              </a:spcBef>
              <a:buClr>
                <a:schemeClr val="bg2">
                  <a:lumMod val="40000"/>
                  <a:lumOff val="60000"/>
                </a:schemeClr>
              </a:buClr>
              <a:buSzPct val="80000"/>
              <a:buFont typeface="Wingdings 3" charset="2"/>
              <a:buChar char=""/>
            </a:pPr>
            <a:r>
              <a:rPr lang="en-US" altLang="en-US" sz="1700"/>
              <a:t>Multilevel Inheritance</a:t>
            </a:r>
          </a:p>
          <a:p>
            <a:pPr marL="800100" lvl="1" indent="-342900" algn="just">
              <a:spcBef>
                <a:spcPts val="1000"/>
              </a:spcBef>
              <a:buClr>
                <a:schemeClr val="bg2">
                  <a:lumMod val="40000"/>
                  <a:lumOff val="60000"/>
                </a:schemeClr>
              </a:buClr>
              <a:buSzPct val="80000"/>
              <a:buFont typeface="Wingdings 3" charset="2"/>
              <a:buChar char=""/>
            </a:pPr>
            <a:r>
              <a:rPr lang="en-US" altLang="en-US" sz="1700"/>
              <a:t>Hierarchical Inheritance</a:t>
            </a:r>
          </a:p>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Tree>
    <p:extLst>
      <p:ext uri="{BB962C8B-B14F-4D97-AF65-F5344CB8AC3E}">
        <p14:creationId xmlns:p14="http://schemas.microsoft.com/office/powerpoint/2010/main" val="17264366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Single Inheritance </a:t>
            </a:r>
            <a:endParaRPr lang="en-IN"/>
          </a:p>
        </p:txBody>
      </p:sp>
      <p:sp>
        <p:nvSpPr>
          <p:cNvPr id="3" name="Content Placeholder 2"/>
          <p:cNvSpPr>
            <a:spLocks noGrp="1"/>
          </p:cNvSpPr>
          <p:nvPr>
            <p:ph idx="1"/>
          </p:nvPr>
        </p:nvSpPr>
        <p:spPr>
          <a:xfrm>
            <a:off x="134062" y="1369791"/>
            <a:ext cx="4899783" cy="5355205"/>
          </a:xfrm>
          <a:ln>
            <a:solidFill>
              <a:schemeClr val="bg1"/>
            </a:solidFill>
          </a:ln>
        </p:spPr>
        <p:txBody>
          <a:bodyPr>
            <a:normAutofit fontScale="85000" lnSpcReduction="20000"/>
          </a:bodyPr>
          <a:lstStyle/>
          <a:p>
            <a:pPr marL="0" indent="0">
              <a:lnSpc>
                <a:spcPct val="120000"/>
              </a:lnSpc>
              <a:spcBef>
                <a:spcPts val="0"/>
              </a:spcBef>
              <a:buNone/>
            </a:pPr>
            <a:r>
              <a:rPr lang="en-US"/>
              <a:t>import </a:t>
            </a:r>
            <a:r>
              <a:rPr lang="en-US" err="1"/>
              <a:t>java.util</a:t>
            </a:r>
            <a:r>
              <a:rPr lang="en-US"/>
              <a:t>.*;</a:t>
            </a:r>
          </a:p>
          <a:p>
            <a:pPr marL="0" indent="0">
              <a:lnSpc>
                <a:spcPct val="120000"/>
              </a:lnSpc>
              <a:spcBef>
                <a:spcPts val="0"/>
              </a:spcBef>
              <a:buNone/>
            </a:pPr>
            <a:r>
              <a:rPr lang="en-US"/>
              <a:t>class Data {                    // Base class Data</a:t>
            </a:r>
          </a:p>
          <a:p>
            <a:pPr marL="0" indent="0">
              <a:lnSpc>
                <a:spcPct val="120000"/>
              </a:lnSpc>
              <a:spcBef>
                <a:spcPts val="0"/>
              </a:spcBef>
              <a:buNone/>
            </a:pPr>
            <a:r>
              <a:rPr lang="en-US"/>
              <a:t>  float r;</a:t>
            </a:r>
          </a:p>
          <a:p>
            <a:pPr marL="0" indent="0">
              <a:lnSpc>
                <a:spcPct val="120000"/>
              </a:lnSpc>
              <a:spcBef>
                <a:spcPts val="0"/>
              </a:spcBef>
              <a:buNone/>
            </a:pPr>
            <a:r>
              <a:rPr lang="en-US"/>
              <a:t>  public void read(float x)</a:t>
            </a:r>
          </a:p>
          <a:p>
            <a:pPr marL="0" indent="0">
              <a:lnSpc>
                <a:spcPct val="120000"/>
              </a:lnSpc>
              <a:spcBef>
                <a:spcPts val="0"/>
              </a:spcBef>
              <a:buNone/>
            </a:pPr>
            <a:r>
              <a:rPr lang="en-US"/>
              <a:t> {</a:t>
            </a:r>
          </a:p>
          <a:p>
            <a:pPr marL="0" indent="0">
              <a:lnSpc>
                <a:spcPct val="120000"/>
              </a:lnSpc>
              <a:spcBef>
                <a:spcPts val="0"/>
              </a:spcBef>
              <a:buNone/>
            </a:pPr>
            <a:r>
              <a:rPr lang="en-US"/>
              <a:t>   r=x;</a:t>
            </a:r>
          </a:p>
          <a:p>
            <a:pPr marL="0" indent="0">
              <a:lnSpc>
                <a:spcPct val="120000"/>
              </a:lnSpc>
              <a:spcBef>
                <a:spcPts val="0"/>
              </a:spcBef>
              <a:buNone/>
            </a:pPr>
            <a:r>
              <a:rPr lang="en-US"/>
              <a:t> }}</a:t>
            </a:r>
          </a:p>
          <a:p>
            <a:pPr marL="0" indent="0">
              <a:lnSpc>
                <a:spcPct val="120000"/>
              </a:lnSpc>
              <a:spcBef>
                <a:spcPts val="0"/>
              </a:spcBef>
              <a:buNone/>
            </a:pPr>
            <a:r>
              <a:rPr lang="en-US"/>
              <a:t>class Area extends Data      // creating child class Area</a:t>
            </a:r>
          </a:p>
          <a:p>
            <a:pPr marL="0" indent="0">
              <a:lnSpc>
                <a:spcPct val="120000"/>
              </a:lnSpc>
              <a:spcBef>
                <a:spcPts val="0"/>
              </a:spcBef>
              <a:buNone/>
            </a:pPr>
            <a:r>
              <a:rPr lang="en-US"/>
              <a:t>{</a:t>
            </a:r>
          </a:p>
          <a:p>
            <a:pPr marL="0" indent="0">
              <a:lnSpc>
                <a:spcPct val="120000"/>
              </a:lnSpc>
              <a:spcBef>
                <a:spcPts val="0"/>
              </a:spcBef>
              <a:buNone/>
            </a:pPr>
            <a:r>
              <a:rPr lang="en-US"/>
              <a:t>  private float a;</a:t>
            </a:r>
          </a:p>
          <a:p>
            <a:pPr marL="0" indent="0">
              <a:lnSpc>
                <a:spcPct val="120000"/>
              </a:lnSpc>
              <a:spcBef>
                <a:spcPts val="0"/>
              </a:spcBef>
              <a:buNone/>
            </a:pPr>
            <a:r>
              <a:rPr lang="en-US"/>
              <a:t>  public void calculate()</a:t>
            </a:r>
          </a:p>
          <a:p>
            <a:pPr marL="0" indent="0">
              <a:lnSpc>
                <a:spcPct val="120000"/>
              </a:lnSpc>
              <a:spcBef>
                <a:spcPts val="0"/>
              </a:spcBef>
              <a:buNone/>
            </a:pPr>
            <a:r>
              <a:rPr lang="en-US"/>
              <a:t>  {</a:t>
            </a:r>
          </a:p>
          <a:p>
            <a:pPr marL="0" indent="0">
              <a:lnSpc>
                <a:spcPct val="120000"/>
              </a:lnSpc>
              <a:spcBef>
                <a:spcPts val="0"/>
              </a:spcBef>
              <a:buNone/>
            </a:pPr>
            <a:r>
              <a:rPr lang="en-US"/>
              <a:t>    a=3.14f*r*r;</a:t>
            </a:r>
          </a:p>
          <a:p>
            <a:pPr marL="0" indent="0">
              <a:lnSpc>
                <a:spcPct val="120000"/>
              </a:lnSpc>
              <a:spcBef>
                <a:spcPts val="0"/>
              </a:spcBef>
              <a:buNone/>
            </a:pPr>
            <a:r>
              <a:rPr lang="en-US"/>
              <a:t>  }</a:t>
            </a:r>
          </a:p>
          <a:p>
            <a:pPr marL="0" indent="0">
              <a:lnSpc>
                <a:spcPct val="120000"/>
              </a:lnSpc>
              <a:spcBef>
                <a:spcPts val="0"/>
              </a:spcBef>
              <a:buNone/>
            </a:pPr>
            <a:r>
              <a:rPr lang="en-US"/>
              <a:t>  public void display()</a:t>
            </a:r>
          </a:p>
          <a:p>
            <a:pPr marL="0" indent="0">
              <a:lnSpc>
                <a:spcPct val="120000"/>
              </a:lnSpc>
              <a:spcBef>
                <a:spcPts val="0"/>
              </a:spcBef>
              <a:buNone/>
            </a:pPr>
            <a:r>
              <a:rPr lang="en-US"/>
              <a:t>  {</a:t>
            </a:r>
          </a:p>
          <a:p>
            <a:pPr marL="0" indent="0">
              <a:lnSpc>
                <a:spcPct val="120000"/>
              </a:lnSpc>
              <a:spcBef>
                <a:spcPts val="0"/>
              </a:spcBef>
              <a:buNone/>
            </a:pPr>
            <a:r>
              <a:rPr lang="en-US"/>
              <a:t>    </a:t>
            </a:r>
            <a:r>
              <a:rPr lang="en-US" err="1"/>
              <a:t>System.out.println</a:t>
            </a:r>
            <a:r>
              <a:rPr lang="en-US"/>
              <a:t>("Area is : "+a);</a:t>
            </a:r>
          </a:p>
          <a:p>
            <a:pPr marL="0" indent="0">
              <a:lnSpc>
                <a:spcPct val="120000"/>
              </a:lnSpc>
              <a:spcBef>
                <a:spcPts val="0"/>
              </a:spcBef>
              <a:buNone/>
            </a:pPr>
            <a:r>
              <a:rPr lang="en-US"/>
              <a:t>  }}</a:t>
            </a:r>
          </a:p>
        </p:txBody>
      </p:sp>
      <p:pic>
        <p:nvPicPr>
          <p:cNvPr id="5" name="Picture 4"/>
          <p:cNvPicPr>
            <a:picLocks noChangeAspect="1"/>
          </p:cNvPicPr>
          <p:nvPr/>
        </p:nvPicPr>
        <p:blipFill>
          <a:blip r:embed="rId2"/>
          <a:stretch>
            <a:fillRect/>
          </a:stretch>
        </p:blipFill>
        <p:spPr>
          <a:xfrm>
            <a:off x="9952373" y="1441848"/>
            <a:ext cx="1827251" cy="2243033"/>
          </a:xfrm>
          <a:prstGeom prst="rect">
            <a:avLst/>
          </a:prstGeom>
        </p:spPr>
      </p:pic>
      <p:sp>
        <p:nvSpPr>
          <p:cNvPr id="6" name="TextBox 5"/>
          <p:cNvSpPr txBox="1"/>
          <p:nvPr/>
        </p:nvSpPr>
        <p:spPr>
          <a:xfrm>
            <a:off x="5033845" y="1369791"/>
            <a:ext cx="4497185" cy="3493264"/>
          </a:xfrm>
          <a:prstGeom prst="rect">
            <a:avLst/>
          </a:prstGeom>
          <a:noFill/>
          <a:ln>
            <a:solidFill>
              <a:schemeClr val="bg1"/>
            </a:solidFill>
          </a:ln>
        </p:spPr>
        <p:txBody>
          <a:bodyPr wrap="square" rtlCol="0">
            <a:spAutoFit/>
          </a:bodyPr>
          <a:lstStyle/>
          <a:p>
            <a:r>
              <a:rPr lang="en-US" sz="1700"/>
              <a:t>class Main</a:t>
            </a:r>
          </a:p>
          <a:p>
            <a:r>
              <a:rPr lang="en-US" sz="1700"/>
              <a:t>{</a:t>
            </a:r>
          </a:p>
          <a:p>
            <a:r>
              <a:rPr lang="en-US" sz="1700"/>
              <a:t>  public static void main(String </a:t>
            </a:r>
            <a:r>
              <a:rPr lang="en-US" sz="1700" err="1"/>
              <a:t>args</a:t>
            </a:r>
            <a:r>
              <a:rPr lang="en-US" sz="1700"/>
              <a:t>[])</a:t>
            </a:r>
          </a:p>
          <a:p>
            <a:r>
              <a:rPr lang="en-US" sz="1700"/>
              <a:t>  {</a:t>
            </a:r>
          </a:p>
          <a:p>
            <a:r>
              <a:rPr lang="en-US" sz="1700"/>
              <a:t>    float rad;</a:t>
            </a:r>
          </a:p>
          <a:p>
            <a:r>
              <a:rPr lang="en-US" sz="1700"/>
              <a:t>    Scanner </a:t>
            </a:r>
            <a:r>
              <a:rPr lang="en-US" sz="1700" err="1"/>
              <a:t>sc</a:t>
            </a:r>
            <a:r>
              <a:rPr lang="en-US" sz="1700"/>
              <a:t>=new Scanner(System.in);</a:t>
            </a:r>
          </a:p>
          <a:p>
            <a:r>
              <a:rPr lang="en-US" sz="1700"/>
              <a:t>    </a:t>
            </a:r>
            <a:r>
              <a:rPr lang="en-US" sz="1700" err="1"/>
              <a:t>System.out.println</a:t>
            </a:r>
            <a:r>
              <a:rPr lang="en-US" sz="1700"/>
              <a:t>("Enter Radius : ");</a:t>
            </a:r>
          </a:p>
          <a:p>
            <a:r>
              <a:rPr lang="en-US" sz="1700"/>
              <a:t>    rad=</a:t>
            </a:r>
            <a:r>
              <a:rPr lang="en-US" sz="1700" err="1"/>
              <a:t>sc.nextFloat</a:t>
            </a:r>
            <a:r>
              <a:rPr lang="en-US" sz="1700"/>
              <a:t>();</a:t>
            </a:r>
          </a:p>
          <a:p>
            <a:r>
              <a:rPr lang="en-US" sz="1700"/>
              <a:t>    Area </a:t>
            </a:r>
            <a:r>
              <a:rPr lang="en-US" sz="1700" err="1"/>
              <a:t>ar</a:t>
            </a:r>
            <a:r>
              <a:rPr lang="en-US" sz="1700"/>
              <a:t>=new Area();</a:t>
            </a:r>
          </a:p>
          <a:p>
            <a:r>
              <a:rPr lang="en-US" sz="1700"/>
              <a:t>    </a:t>
            </a:r>
            <a:r>
              <a:rPr lang="en-US" sz="1700" err="1"/>
              <a:t>ar.read</a:t>
            </a:r>
            <a:r>
              <a:rPr lang="en-US" sz="1700"/>
              <a:t>(rad);</a:t>
            </a:r>
          </a:p>
          <a:p>
            <a:r>
              <a:rPr lang="en-US" sz="1700"/>
              <a:t>    </a:t>
            </a:r>
            <a:r>
              <a:rPr lang="en-US" sz="1700" err="1"/>
              <a:t>ar.calculate</a:t>
            </a:r>
            <a:r>
              <a:rPr lang="en-US" sz="1700"/>
              <a:t>();</a:t>
            </a:r>
          </a:p>
          <a:p>
            <a:r>
              <a:rPr lang="en-US" sz="1700"/>
              <a:t>    </a:t>
            </a:r>
            <a:r>
              <a:rPr lang="en-US" sz="1700" err="1"/>
              <a:t>ar.display</a:t>
            </a:r>
            <a:r>
              <a:rPr lang="en-US" sz="1700"/>
              <a:t>();</a:t>
            </a:r>
          </a:p>
          <a:p>
            <a:r>
              <a:rPr lang="en-US" sz="1700"/>
              <a:t>  }}</a:t>
            </a:r>
          </a:p>
        </p:txBody>
      </p:sp>
      <p:sp>
        <p:nvSpPr>
          <p:cNvPr id="7" name="TextBox 6"/>
          <p:cNvSpPr txBox="1"/>
          <p:nvPr/>
        </p:nvSpPr>
        <p:spPr>
          <a:xfrm>
            <a:off x="315884" y="887605"/>
            <a:ext cx="11742297" cy="646331"/>
          </a:xfrm>
          <a:prstGeom prst="rect">
            <a:avLst/>
          </a:prstGeom>
          <a:noFill/>
        </p:spPr>
        <p:txBody>
          <a:bodyPr wrap="square" rtlCol="0">
            <a:spAutoFit/>
          </a:bodyPr>
          <a:lstStyle/>
          <a:p>
            <a:pPr algn="ctr"/>
            <a:r>
              <a:rPr lang="en-US" b="1"/>
              <a:t>Here only one class is derived from another class.</a:t>
            </a:r>
          </a:p>
          <a:p>
            <a:endParaRPr lang="en-IN" b="1"/>
          </a:p>
        </p:txBody>
      </p:sp>
      <p:pic>
        <p:nvPicPr>
          <p:cNvPr id="8" name="Picture 7"/>
          <p:cNvPicPr>
            <a:picLocks noChangeAspect="1"/>
          </p:cNvPicPr>
          <p:nvPr/>
        </p:nvPicPr>
        <p:blipFill>
          <a:blip r:embed="rId3"/>
          <a:stretch>
            <a:fillRect/>
          </a:stretch>
        </p:blipFill>
        <p:spPr>
          <a:xfrm>
            <a:off x="5150734" y="5069400"/>
            <a:ext cx="4513382" cy="1449251"/>
          </a:xfrm>
          <a:prstGeom prst="rect">
            <a:avLst/>
          </a:prstGeom>
        </p:spPr>
      </p:pic>
    </p:spTree>
    <p:extLst>
      <p:ext uri="{BB962C8B-B14F-4D97-AF65-F5344CB8AC3E}">
        <p14:creationId xmlns:p14="http://schemas.microsoft.com/office/powerpoint/2010/main" val="37319732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Multilevel Inheritance </a:t>
            </a:r>
            <a:endParaRPr lang="en-IN"/>
          </a:p>
        </p:txBody>
      </p:sp>
      <p:sp>
        <p:nvSpPr>
          <p:cNvPr id="3" name="Content Placeholder 2"/>
          <p:cNvSpPr>
            <a:spLocks noGrp="1"/>
          </p:cNvSpPr>
          <p:nvPr>
            <p:ph idx="1"/>
          </p:nvPr>
        </p:nvSpPr>
        <p:spPr>
          <a:xfrm>
            <a:off x="134062" y="1369791"/>
            <a:ext cx="3831109" cy="5392245"/>
          </a:xfrm>
          <a:ln>
            <a:solidFill>
              <a:schemeClr val="bg1"/>
            </a:solidFill>
          </a:ln>
        </p:spPr>
        <p:txBody>
          <a:bodyPr>
            <a:noAutofit/>
          </a:bodyPr>
          <a:lstStyle/>
          <a:p>
            <a:pPr marL="0" indent="0">
              <a:lnSpc>
                <a:spcPct val="120000"/>
              </a:lnSpc>
              <a:spcBef>
                <a:spcPts val="0"/>
              </a:spcBef>
              <a:buNone/>
            </a:pPr>
            <a:r>
              <a:rPr lang="en-US" sz="1400"/>
              <a:t>import </a:t>
            </a:r>
            <a:r>
              <a:rPr lang="en-US" sz="1400" err="1"/>
              <a:t>java.util</a:t>
            </a:r>
            <a:r>
              <a:rPr lang="en-US" sz="1400"/>
              <a:t>.*;</a:t>
            </a:r>
          </a:p>
          <a:p>
            <a:pPr marL="0" indent="0">
              <a:lnSpc>
                <a:spcPct val="120000"/>
              </a:lnSpc>
              <a:spcBef>
                <a:spcPts val="0"/>
              </a:spcBef>
              <a:buNone/>
            </a:pPr>
            <a:r>
              <a:rPr lang="en-US" sz="1400"/>
              <a:t>class Data {                    </a:t>
            </a:r>
            <a:r>
              <a:rPr lang="en-US" sz="1400" b="1">
                <a:solidFill>
                  <a:schemeClr val="bg1"/>
                </a:solidFill>
              </a:rPr>
              <a:t>// Base class Data</a:t>
            </a:r>
          </a:p>
          <a:p>
            <a:pPr marL="0" indent="0">
              <a:lnSpc>
                <a:spcPct val="120000"/>
              </a:lnSpc>
              <a:spcBef>
                <a:spcPts val="0"/>
              </a:spcBef>
              <a:buNone/>
            </a:pPr>
            <a:r>
              <a:rPr lang="en-US" sz="1400"/>
              <a:t>  float r;</a:t>
            </a:r>
          </a:p>
          <a:p>
            <a:pPr marL="0" indent="0">
              <a:lnSpc>
                <a:spcPct val="120000"/>
              </a:lnSpc>
              <a:spcBef>
                <a:spcPts val="0"/>
              </a:spcBef>
              <a:buNone/>
            </a:pPr>
            <a:r>
              <a:rPr lang="en-US" sz="1400"/>
              <a:t>  public void read(float x)</a:t>
            </a:r>
          </a:p>
          <a:p>
            <a:pPr marL="0" indent="0">
              <a:lnSpc>
                <a:spcPct val="120000"/>
              </a:lnSpc>
              <a:spcBef>
                <a:spcPts val="0"/>
              </a:spcBef>
              <a:buNone/>
            </a:pPr>
            <a:r>
              <a:rPr lang="en-US" sz="1400"/>
              <a:t> {</a:t>
            </a:r>
          </a:p>
          <a:p>
            <a:pPr marL="0" indent="0">
              <a:lnSpc>
                <a:spcPct val="120000"/>
              </a:lnSpc>
              <a:spcBef>
                <a:spcPts val="0"/>
              </a:spcBef>
              <a:buNone/>
            </a:pPr>
            <a:r>
              <a:rPr lang="en-US" sz="1400"/>
              <a:t>   r=x;</a:t>
            </a:r>
          </a:p>
          <a:p>
            <a:pPr marL="0" indent="0">
              <a:lnSpc>
                <a:spcPct val="120000"/>
              </a:lnSpc>
              <a:spcBef>
                <a:spcPts val="0"/>
              </a:spcBef>
              <a:buNone/>
            </a:pPr>
            <a:r>
              <a:rPr lang="en-US" sz="1400"/>
              <a:t> }}</a:t>
            </a:r>
          </a:p>
          <a:p>
            <a:pPr marL="0" indent="0">
              <a:lnSpc>
                <a:spcPct val="120000"/>
              </a:lnSpc>
              <a:spcBef>
                <a:spcPts val="0"/>
              </a:spcBef>
              <a:buNone/>
            </a:pPr>
            <a:endParaRPr lang="en-US" sz="1400"/>
          </a:p>
          <a:p>
            <a:pPr marL="0" indent="0">
              <a:lnSpc>
                <a:spcPct val="120000"/>
              </a:lnSpc>
              <a:spcBef>
                <a:spcPts val="0"/>
              </a:spcBef>
              <a:buNone/>
            </a:pPr>
            <a:r>
              <a:rPr lang="en-US" sz="1400"/>
              <a:t>class Area extends Data       </a:t>
            </a:r>
            <a:r>
              <a:rPr lang="en-US" sz="1400" b="1">
                <a:solidFill>
                  <a:schemeClr val="bg1"/>
                </a:solidFill>
              </a:rPr>
              <a:t>// creating child class Area of parent class Data</a:t>
            </a:r>
          </a:p>
          <a:p>
            <a:pPr marL="0" indent="0">
              <a:lnSpc>
                <a:spcPct val="120000"/>
              </a:lnSpc>
              <a:spcBef>
                <a:spcPts val="0"/>
              </a:spcBef>
              <a:buNone/>
            </a:pPr>
            <a:r>
              <a:rPr lang="en-US" sz="1400"/>
              <a:t>{</a:t>
            </a:r>
          </a:p>
          <a:p>
            <a:pPr marL="0" indent="0">
              <a:lnSpc>
                <a:spcPct val="120000"/>
              </a:lnSpc>
              <a:spcBef>
                <a:spcPts val="0"/>
              </a:spcBef>
              <a:buNone/>
            </a:pPr>
            <a:r>
              <a:rPr lang="en-US" sz="1400"/>
              <a:t>  protected float a;</a:t>
            </a:r>
          </a:p>
          <a:p>
            <a:pPr marL="0" indent="0">
              <a:lnSpc>
                <a:spcPct val="120000"/>
              </a:lnSpc>
              <a:spcBef>
                <a:spcPts val="0"/>
              </a:spcBef>
              <a:buNone/>
            </a:pPr>
            <a:r>
              <a:rPr lang="en-US" sz="1400"/>
              <a:t>  public void calculate()</a:t>
            </a:r>
          </a:p>
          <a:p>
            <a:pPr marL="0" indent="0">
              <a:lnSpc>
                <a:spcPct val="120000"/>
              </a:lnSpc>
              <a:spcBef>
                <a:spcPts val="0"/>
              </a:spcBef>
              <a:buNone/>
            </a:pPr>
            <a:r>
              <a:rPr lang="en-US" sz="1400"/>
              <a:t>  {</a:t>
            </a:r>
          </a:p>
          <a:p>
            <a:pPr marL="0" indent="0">
              <a:lnSpc>
                <a:spcPct val="120000"/>
              </a:lnSpc>
              <a:spcBef>
                <a:spcPts val="0"/>
              </a:spcBef>
              <a:buNone/>
            </a:pPr>
            <a:r>
              <a:rPr lang="en-US" sz="1400"/>
              <a:t>    a=3.14f*r*r;</a:t>
            </a:r>
          </a:p>
          <a:p>
            <a:pPr marL="0" indent="0">
              <a:lnSpc>
                <a:spcPct val="120000"/>
              </a:lnSpc>
              <a:spcBef>
                <a:spcPts val="0"/>
              </a:spcBef>
              <a:buNone/>
            </a:pPr>
            <a:r>
              <a:rPr lang="en-US" sz="1400"/>
              <a:t>  }</a:t>
            </a:r>
          </a:p>
          <a:p>
            <a:pPr marL="0" indent="0">
              <a:lnSpc>
                <a:spcPct val="120000"/>
              </a:lnSpc>
              <a:spcBef>
                <a:spcPts val="0"/>
              </a:spcBef>
              <a:buNone/>
            </a:pPr>
            <a:r>
              <a:rPr lang="en-US" sz="1400"/>
              <a:t>  public void display()</a:t>
            </a:r>
          </a:p>
          <a:p>
            <a:pPr marL="0" indent="0">
              <a:lnSpc>
                <a:spcPct val="120000"/>
              </a:lnSpc>
              <a:spcBef>
                <a:spcPts val="0"/>
              </a:spcBef>
              <a:buNone/>
            </a:pPr>
            <a:r>
              <a:rPr lang="en-US" sz="1400"/>
              <a:t>  {</a:t>
            </a:r>
          </a:p>
          <a:p>
            <a:pPr marL="0" indent="0">
              <a:lnSpc>
                <a:spcPct val="120000"/>
              </a:lnSpc>
              <a:spcBef>
                <a:spcPts val="0"/>
              </a:spcBef>
              <a:buNone/>
            </a:pPr>
            <a:r>
              <a:rPr lang="en-US" sz="1400"/>
              <a:t>    </a:t>
            </a:r>
            <a:r>
              <a:rPr lang="en-US" sz="1400" err="1"/>
              <a:t>System.out.println</a:t>
            </a:r>
            <a:r>
              <a:rPr lang="en-US" sz="1400"/>
              <a:t>("Area is : "+a);</a:t>
            </a:r>
          </a:p>
          <a:p>
            <a:pPr marL="0" indent="0">
              <a:lnSpc>
                <a:spcPct val="120000"/>
              </a:lnSpc>
              <a:spcBef>
                <a:spcPts val="0"/>
              </a:spcBef>
              <a:buNone/>
            </a:pPr>
            <a:r>
              <a:rPr lang="en-US" sz="1400"/>
              <a:t>  }}</a:t>
            </a:r>
          </a:p>
          <a:p>
            <a:pPr marL="0" indent="0">
              <a:lnSpc>
                <a:spcPct val="120000"/>
              </a:lnSpc>
              <a:spcBef>
                <a:spcPts val="0"/>
              </a:spcBef>
              <a:buNone/>
            </a:pPr>
            <a:endParaRPr lang="en-US" sz="1400"/>
          </a:p>
        </p:txBody>
      </p:sp>
      <p:sp>
        <p:nvSpPr>
          <p:cNvPr id="6" name="TextBox 5"/>
          <p:cNvSpPr txBox="1"/>
          <p:nvPr/>
        </p:nvSpPr>
        <p:spPr>
          <a:xfrm>
            <a:off x="3965171" y="1369791"/>
            <a:ext cx="4081549" cy="5392245"/>
          </a:xfrm>
          <a:prstGeom prst="rect">
            <a:avLst/>
          </a:prstGeom>
          <a:noFill/>
          <a:ln>
            <a:solidFill>
              <a:schemeClr val="bg1"/>
            </a:solidFill>
          </a:ln>
        </p:spPr>
        <p:txBody>
          <a:bodyPr wrap="square" rtlCol="0">
            <a:spAutoFit/>
          </a:bodyPr>
          <a:lstStyle/>
          <a:p>
            <a:pPr>
              <a:lnSpc>
                <a:spcPct val="120000"/>
              </a:lnSpc>
            </a:pPr>
            <a:r>
              <a:rPr lang="en-US" sz="1400"/>
              <a:t>class Volume extends Area   </a:t>
            </a:r>
            <a:r>
              <a:rPr lang="en-US" sz="1400" b="1">
                <a:solidFill>
                  <a:schemeClr val="bg1"/>
                </a:solidFill>
              </a:rPr>
              <a:t>// creating child class Volume of parent class Area</a:t>
            </a:r>
          </a:p>
          <a:p>
            <a:pPr>
              <a:lnSpc>
                <a:spcPct val="120000"/>
              </a:lnSpc>
            </a:pPr>
            <a:r>
              <a:rPr lang="en-US" sz="1400"/>
              <a:t>{</a:t>
            </a:r>
          </a:p>
          <a:p>
            <a:pPr>
              <a:lnSpc>
                <a:spcPct val="120000"/>
              </a:lnSpc>
            </a:pPr>
            <a:r>
              <a:rPr lang="en-US" sz="1400"/>
              <a:t>  private float </a:t>
            </a:r>
            <a:r>
              <a:rPr lang="en-US" sz="1400" err="1"/>
              <a:t>vol</a:t>
            </a:r>
            <a:r>
              <a:rPr lang="en-US" sz="1400"/>
              <a:t>;</a:t>
            </a:r>
          </a:p>
          <a:p>
            <a:pPr>
              <a:lnSpc>
                <a:spcPct val="120000"/>
              </a:lnSpc>
            </a:pPr>
            <a:r>
              <a:rPr lang="en-US" sz="1400"/>
              <a:t>  public void compute()</a:t>
            </a:r>
          </a:p>
          <a:p>
            <a:pPr>
              <a:lnSpc>
                <a:spcPct val="120000"/>
              </a:lnSpc>
            </a:pPr>
            <a:r>
              <a:rPr lang="en-US" sz="1400"/>
              <a:t>  {</a:t>
            </a:r>
          </a:p>
          <a:p>
            <a:pPr>
              <a:lnSpc>
                <a:spcPct val="120000"/>
              </a:lnSpc>
            </a:pPr>
            <a:r>
              <a:rPr lang="en-US" sz="1400"/>
              <a:t>    </a:t>
            </a:r>
            <a:r>
              <a:rPr lang="en-US" sz="1400" err="1"/>
              <a:t>vol</a:t>
            </a:r>
            <a:r>
              <a:rPr lang="en-US" sz="1400"/>
              <a:t>=a*r*4/3;</a:t>
            </a:r>
          </a:p>
          <a:p>
            <a:pPr>
              <a:lnSpc>
                <a:spcPct val="120000"/>
              </a:lnSpc>
            </a:pPr>
            <a:r>
              <a:rPr lang="en-US" sz="1400"/>
              <a:t>  }</a:t>
            </a:r>
          </a:p>
          <a:p>
            <a:pPr>
              <a:lnSpc>
                <a:spcPct val="120000"/>
              </a:lnSpc>
            </a:pPr>
            <a:r>
              <a:rPr lang="en-US" sz="1400"/>
              <a:t>  public void show()</a:t>
            </a:r>
          </a:p>
          <a:p>
            <a:pPr>
              <a:lnSpc>
                <a:spcPct val="120000"/>
              </a:lnSpc>
            </a:pPr>
            <a:r>
              <a:rPr lang="en-US" sz="1400"/>
              <a:t>  {</a:t>
            </a:r>
          </a:p>
          <a:p>
            <a:pPr>
              <a:lnSpc>
                <a:spcPct val="120000"/>
              </a:lnSpc>
            </a:pPr>
            <a:r>
              <a:rPr lang="en-US" sz="1400"/>
              <a:t>    </a:t>
            </a:r>
            <a:r>
              <a:rPr lang="en-US" sz="1400" err="1"/>
              <a:t>System.out.println</a:t>
            </a:r>
            <a:r>
              <a:rPr lang="en-US" sz="1400"/>
              <a:t>("Volume is : "+</a:t>
            </a:r>
            <a:r>
              <a:rPr lang="en-US" sz="1400" err="1"/>
              <a:t>vol</a:t>
            </a:r>
            <a:r>
              <a:rPr lang="en-US" sz="1400"/>
              <a:t>);</a:t>
            </a:r>
          </a:p>
          <a:p>
            <a:pPr>
              <a:lnSpc>
                <a:spcPct val="120000"/>
              </a:lnSpc>
            </a:pPr>
            <a:r>
              <a:rPr lang="en-US" sz="1400"/>
              <a:t>  }}</a:t>
            </a:r>
          </a:p>
          <a:p>
            <a:pPr>
              <a:lnSpc>
                <a:spcPct val="120000"/>
              </a:lnSpc>
            </a:pPr>
            <a:endParaRPr lang="en-US" sz="1400"/>
          </a:p>
          <a:p>
            <a:r>
              <a:rPr lang="en-US" sz="1400"/>
              <a:t>class Main</a:t>
            </a:r>
          </a:p>
          <a:p>
            <a:r>
              <a:rPr lang="en-US" sz="1400"/>
              <a:t>{</a:t>
            </a:r>
          </a:p>
          <a:p>
            <a:r>
              <a:rPr lang="en-US" sz="1400"/>
              <a:t>  public static void main(String </a:t>
            </a:r>
            <a:r>
              <a:rPr lang="en-US" sz="1400" err="1"/>
              <a:t>args</a:t>
            </a:r>
            <a:r>
              <a:rPr lang="en-US" sz="1400"/>
              <a:t>[])</a:t>
            </a:r>
          </a:p>
          <a:p>
            <a:r>
              <a:rPr lang="en-US" sz="1400"/>
              <a:t>  {</a:t>
            </a:r>
          </a:p>
          <a:p>
            <a:r>
              <a:rPr lang="en-US" sz="1400"/>
              <a:t>    float rad;</a:t>
            </a:r>
          </a:p>
          <a:p>
            <a:r>
              <a:rPr lang="en-US" sz="1400"/>
              <a:t>    Scanner </a:t>
            </a:r>
            <a:r>
              <a:rPr lang="en-US" sz="1400" err="1"/>
              <a:t>sc</a:t>
            </a:r>
            <a:r>
              <a:rPr lang="en-US" sz="1400"/>
              <a:t>=new Scanner(System.in);</a:t>
            </a:r>
          </a:p>
          <a:p>
            <a:r>
              <a:rPr lang="en-US" sz="1400"/>
              <a:t>    </a:t>
            </a:r>
            <a:r>
              <a:rPr lang="en-US" sz="1400" err="1"/>
              <a:t>System.out.println</a:t>
            </a:r>
            <a:r>
              <a:rPr lang="en-US" sz="1400"/>
              <a:t>("Enter Radius : ");</a:t>
            </a:r>
          </a:p>
          <a:p>
            <a:r>
              <a:rPr lang="en-US" sz="1400"/>
              <a:t>    rad=</a:t>
            </a:r>
            <a:r>
              <a:rPr lang="en-US" sz="1400" err="1"/>
              <a:t>sc.nextFloat</a:t>
            </a:r>
            <a:r>
              <a:rPr lang="en-US" sz="1400"/>
              <a:t>();</a:t>
            </a:r>
          </a:p>
          <a:p>
            <a:endParaRPr lang="en-US" sz="1400"/>
          </a:p>
        </p:txBody>
      </p:sp>
      <p:sp>
        <p:nvSpPr>
          <p:cNvPr id="7" name="TextBox 6"/>
          <p:cNvSpPr txBox="1"/>
          <p:nvPr/>
        </p:nvSpPr>
        <p:spPr>
          <a:xfrm>
            <a:off x="315884" y="887605"/>
            <a:ext cx="11742297" cy="646331"/>
          </a:xfrm>
          <a:prstGeom prst="rect">
            <a:avLst/>
          </a:prstGeom>
          <a:noFill/>
        </p:spPr>
        <p:txBody>
          <a:bodyPr wrap="square" rtlCol="0">
            <a:spAutoFit/>
          </a:bodyPr>
          <a:lstStyle/>
          <a:p>
            <a:pPr algn="ctr"/>
            <a:r>
              <a:rPr lang="en-US" b="1"/>
              <a:t>Here one class is derived from a class which is in turn derived from another class.</a:t>
            </a:r>
          </a:p>
          <a:p>
            <a:endParaRPr lang="en-IN" b="1"/>
          </a:p>
        </p:txBody>
      </p:sp>
      <p:pic>
        <p:nvPicPr>
          <p:cNvPr id="2050" name="Picture 2" descr="Types of inheritance in Java"/>
          <p:cNvPicPr>
            <a:picLocks noChangeAspect="1" noChangeArrowheads="1"/>
          </p:cNvPicPr>
          <p:nvPr/>
        </p:nvPicPr>
        <p:blipFill rotWithShape="1">
          <a:blip r:embed="rId2">
            <a:extLst>
              <a:ext uri="{28A0092B-C50C-407E-A947-70E740481C1C}">
                <a14:useLocalDpi xmlns:a14="http://schemas.microsoft.com/office/drawing/2010/main" val="0"/>
              </a:ext>
            </a:extLst>
          </a:blip>
          <a:srcRect l="27214" t="2636" r="49978" b="13161"/>
          <a:stretch/>
        </p:blipFill>
        <p:spPr bwMode="auto">
          <a:xfrm>
            <a:off x="10814072" y="798746"/>
            <a:ext cx="1244109" cy="24374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046720" y="1369791"/>
            <a:ext cx="2435629" cy="1815882"/>
          </a:xfrm>
          <a:prstGeom prst="rect">
            <a:avLst/>
          </a:prstGeom>
          <a:noFill/>
          <a:ln>
            <a:solidFill>
              <a:schemeClr val="bg1"/>
            </a:solidFill>
          </a:ln>
        </p:spPr>
        <p:txBody>
          <a:bodyPr wrap="square" rtlCol="0">
            <a:spAutoFit/>
          </a:bodyPr>
          <a:lstStyle/>
          <a:p>
            <a:r>
              <a:rPr lang="en-US" sz="1400"/>
              <a:t>Volume v=new Volume();</a:t>
            </a:r>
          </a:p>
          <a:p>
            <a:r>
              <a:rPr lang="en-US" sz="1400"/>
              <a:t>    </a:t>
            </a:r>
            <a:r>
              <a:rPr lang="en-US" sz="1400" err="1"/>
              <a:t>v.read</a:t>
            </a:r>
            <a:r>
              <a:rPr lang="en-US" sz="1400"/>
              <a:t>(rad);</a:t>
            </a:r>
          </a:p>
          <a:p>
            <a:r>
              <a:rPr lang="en-US" sz="1400"/>
              <a:t>    </a:t>
            </a:r>
            <a:r>
              <a:rPr lang="en-US" sz="1400" err="1"/>
              <a:t>v.calculate</a:t>
            </a:r>
            <a:r>
              <a:rPr lang="en-US" sz="1400"/>
              <a:t>();</a:t>
            </a:r>
          </a:p>
          <a:p>
            <a:r>
              <a:rPr lang="en-US" sz="1400"/>
              <a:t>    </a:t>
            </a:r>
            <a:r>
              <a:rPr lang="en-US" sz="1400" err="1"/>
              <a:t>v.display</a:t>
            </a:r>
            <a:r>
              <a:rPr lang="en-US" sz="1400"/>
              <a:t>();</a:t>
            </a:r>
          </a:p>
          <a:p>
            <a:r>
              <a:rPr lang="en-US" sz="1400"/>
              <a:t>    </a:t>
            </a:r>
            <a:r>
              <a:rPr lang="en-US" sz="1400" err="1"/>
              <a:t>v.compute</a:t>
            </a:r>
            <a:r>
              <a:rPr lang="en-US" sz="1400"/>
              <a:t>();</a:t>
            </a:r>
          </a:p>
          <a:p>
            <a:r>
              <a:rPr lang="en-US" sz="1400"/>
              <a:t>    </a:t>
            </a:r>
            <a:r>
              <a:rPr lang="en-US" sz="1400" err="1"/>
              <a:t>v.show</a:t>
            </a:r>
            <a:r>
              <a:rPr lang="en-US" sz="1400"/>
              <a:t>();</a:t>
            </a:r>
          </a:p>
          <a:p>
            <a:r>
              <a:rPr lang="en-US" sz="1400"/>
              <a:t>  }</a:t>
            </a:r>
          </a:p>
          <a:p>
            <a:r>
              <a:rPr lang="en-US" sz="1400"/>
              <a:t>}</a:t>
            </a:r>
          </a:p>
        </p:txBody>
      </p:sp>
      <p:pic>
        <p:nvPicPr>
          <p:cNvPr id="5" name="Picture 4"/>
          <p:cNvPicPr>
            <a:picLocks noChangeAspect="1"/>
          </p:cNvPicPr>
          <p:nvPr/>
        </p:nvPicPr>
        <p:blipFill rotWithShape="1">
          <a:blip r:embed="rId3"/>
          <a:srcRect t="2437"/>
          <a:stretch/>
        </p:blipFill>
        <p:spPr>
          <a:xfrm>
            <a:off x="8113221" y="3757353"/>
            <a:ext cx="3880728" cy="1521228"/>
          </a:xfrm>
          <a:prstGeom prst="rect">
            <a:avLst/>
          </a:prstGeom>
        </p:spPr>
      </p:pic>
    </p:spTree>
    <p:extLst>
      <p:ext uri="{BB962C8B-B14F-4D97-AF65-F5344CB8AC3E}">
        <p14:creationId xmlns:p14="http://schemas.microsoft.com/office/powerpoint/2010/main" val="21203699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Hierarchical Inheritance </a:t>
            </a:r>
            <a:endParaRPr lang="en-IN"/>
          </a:p>
        </p:txBody>
      </p:sp>
      <p:sp>
        <p:nvSpPr>
          <p:cNvPr id="7" name="TextBox 6"/>
          <p:cNvSpPr txBox="1"/>
          <p:nvPr/>
        </p:nvSpPr>
        <p:spPr>
          <a:xfrm>
            <a:off x="315884" y="887605"/>
            <a:ext cx="11742297" cy="2287806"/>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a:t>When multiple classes are derived from a class and further more classes are derived from these derived classes</a:t>
            </a:r>
          </a:p>
          <a:p>
            <a:pPr marL="285750" indent="-342900" algn="just">
              <a:spcBef>
                <a:spcPts val="1000"/>
              </a:spcBef>
              <a:buClr>
                <a:schemeClr val="bg2">
                  <a:lumMod val="40000"/>
                  <a:lumOff val="60000"/>
                </a:schemeClr>
              </a:buClr>
              <a:buSzPct val="80000"/>
              <a:buFont typeface="Wingdings 3" charset="2"/>
              <a:buChar char=""/>
            </a:pPr>
            <a:r>
              <a:rPr lang="en-US" sz="1700"/>
              <a:t>one class serves as a superclass (base class) for more than one subclass</a:t>
            </a:r>
          </a:p>
          <a:p>
            <a:pPr marL="285750" indent="-342900" algn="just">
              <a:spcBef>
                <a:spcPts val="1000"/>
              </a:spcBef>
              <a:buClr>
                <a:schemeClr val="bg2">
                  <a:lumMod val="40000"/>
                  <a:lumOff val="60000"/>
                </a:schemeClr>
              </a:buClr>
              <a:buSzPct val="80000"/>
              <a:buFont typeface="Wingdings 3" charset="2"/>
              <a:buChar char=""/>
            </a:pPr>
            <a:r>
              <a:rPr lang="en-US" sz="1700"/>
              <a:t>Example from codes </a:t>
            </a:r>
          </a:p>
          <a:p>
            <a:pPr marL="285750" indent="-285750">
              <a:buFont typeface="Wingdings" panose="05000000000000000000" pitchFamily="2" charset="2"/>
              <a:buChar char="Ø"/>
            </a:pPr>
            <a:endParaRPr lang="en-US"/>
          </a:p>
          <a:p>
            <a:endParaRPr lang="en-US"/>
          </a:p>
          <a:p>
            <a:endParaRPr lang="en-IN"/>
          </a:p>
        </p:txBody>
      </p:sp>
      <p:pic>
        <p:nvPicPr>
          <p:cNvPr id="5122" name="Picture 2" descr="Hierarchical Inheritance &amp; Hybrid Inheritance in C++ - Code with Azee"/>
          <p:cNvPicPr>
            <a:picLocks noChangeAspect="1" noChangeArrowheads="1"/>
          </p:cNvPicPr>
          <p:nvPr/>
        </p:nvPicPr>
        <p:blipFill rotWithShape="1">
          <a:blip r:embed="rId2">
            <a:extLst>
              <a:ext uri="{28A0092B-C50C-407E-A947-70E740481C1C}">
                <a14:useLocalDpi xmlns:a14="http://schemas.microsoft.com/office/drawing/2010/main" val="0"/>
              </a:ext>
            </a:extLst>
          </a:blip>
          <a:srcRect t="8221" b="15689"/>
          <a:stretch/>
        </p:blipFill>
        <p:spPr bwMode="auto">
          <a:xfrm>
            <a:off x="4003465" y="2847116"/>
            <a:ext cx="4238856" cy="322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948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Hierarchical Inheritance </a:t>
            </a:r>
            <a:endParaRPr lang="en-IN"/>
          </a:p>
        </p:txBody>
      </p:sp>
      <p:sp>
        <p:nvSpPr>
          <p:cNvPr id="3" name="Content Placeholder 2"/>
          <p:cNvSpPr>
            <a:spLocks noGrp="1"/>
          </p:cNvSpPr>
          <p:nvPr>
            <p:ph idx="1"/>
          </p:nvPr>
        </p:nvSpPr>
        <p:spPr>
          <a:xfrm>
            <a:off x="134062" y="907637"/>
            <a:ext cx="3831109" cy="5854400"/>
          </a:xfrm>
          <a:ln>
            <a:solidFill>
              <a:schemeClr val="bg1"/>
            </a:solidFill>
          </a:ln>
        </p:spPr>
        <p:txBody>
          <a:bodyPr>
            <a:noAutofit/>
          </a:bodyPr>
          <a:lstStyle/>
          <a:p>
            <a:pPr marL="0" indent="0">
              <a:lnSpc>
                <a:spcPct val="120000"/>
              </a:lnSpc>
              <a:spcBef>
                <a:spcPts val="0"/>
              </a:spcBef>
              <a:buNone/>
            </a:pPr>
            <a:r>
              <a:rPr lang="en-US" sz="1400" b="1">
                <a:solidFill>
                  <a:schemeClr val="bg1"/>
                </a:solidFill>
              </a:rPr>
              <a:t>// parent class</a:t>
            </a:r>
          </a:p>
          <a:p>
            <a:pPr marL="0" indent="0">
              <a:lnSpc>
                <a:spcPct val="120000"/>
              </a:lnSpc>
              <a:spcBef>
                <a:spcPts val="0"/>
              </a:spcBef>
              <a:buNone/>
            </a:pPr>
            <a:r>
              <a:rPr lang="en-US" sz="1400"/>
              <a:t>class Employee {</a:t>
            </a:r>
          </a:p>
          <a:p>
            <a:pPr marL="0" indent="0">
              <a:lnSpc>
                <a:spcPct val="120000"/>
              </a:lnSpc>
              <a:spcBef>
                <a:spcPts val="0"/>
              </a:spcBef>
              <a:buNone/>
            </a:pPr>
            <a:r>
              <a:rPr lang="en-US" sz="1400"/>
              <a:t> double salary = 50000;</a:t>
            </a:r>
          </a:p>
          <a:p>
            <a:pPr marL="0" indent="0">
              <a:lnSpc>
                <a:spcPct val="120000"/>
              </a:lnSpc>
              <a:spcBef>
                <a:spcPts val="0"/>
              </a:spcBef>
              <a:buNone/>
            </a:pPr>
            <a:endParaRPr lang="en-US" sz="1400"/>
          </a:p>
          <a:p>
            <a:pPr marL="0" indent="0">
              <a:lnSpc>
                <a:spcPct val="120000"/>
              </a:lnSpc>
              <a:spcBef>
                <a:spcPts val="0"/>
              </a:spcBef>
              <a:buNone/>
            </a:pPr>
            <a:r>
              <a:rPr lang="en-US" sz="1400"/>
              <a:t> void </a:t>
            </a:r>
            <a:r>
              <a:rPr lang="en-US" sz="1400" err="1"/>
              <a:t>displaySalary</a:t>
            </a:r>
            <a:r>
              <a:rPr lang="en-US" sz="1400"/>
              <a:t>() {</a:t>
            </a:r>
          </a:p>
          <a:p>
            <a:pPr marL="0" indent="0">
              <a:lnSpc>
                <a:spcPct val="120000"/>
              </a:lnSpc>
              <a:spcBef>
                <a:spcPts val="0"/>
              </a:spcBef>
              <a:buNone/>
            </a:pPr>
            <a:r>
              <a:rPr lang="en-US" sz="1400"/>
              <a:t>  </a:t>
            </a:r>
            <a:r>
              <a:rPr lang="en-US" sz="1400" err="1"/>
              <a:t>System.out.println</a:t>
            </a:r>
            <a:r>
              <a:rPr lang="en-US" sz="1400"/>
              <a:t>("Employee Salary: </a:t>
            </a:r>
            <a:r>
              <a:rPr lang="en-US" sz="1400" err="1"/>
              <a:t>Rs</a:t>
            </a:r>
            <a:r>
              <a:rPr lang="en-US" sz="1400"/>
              <a:t>."+salary);</a:t>
            </a:r>
          </a:p>
          <a:p>
            <a:pPr marL="0" indent="0">
              <a:lnSpc>
                <a:spcPct val="120000"/>
              </a:lnSpc>
              <a:spcBef>
                <a:spcPts val="0"/>
              </a:spcBef>
              <a:buNone/>
            </a:pPr>
            <a:r>
              <a:rPr lang="en-US" sz="1400"/>
              <a:t> }</a:t>
            </a:r>
          </a:p>
          <a:p>
            <a:pPr marL="0" indent="0">
              <a:lnSpc>
                <a:spcPct val="120000"/>
              </a:lnSpc>
              <a:spcBef>
                <a:spcPts val="0"/>
              </a:spcBef>
              <a:buNone/>
            </a:pPr>
            <a:r>
              <a:rPr lang="en-US" sz="1400"/>
              <a:t>}</a:t>
            </a:r>
          </a:p>
          <a:p>
            <a:pPr marL="0" indent="0">
              <a:lnSpc>
                <a:spcPct val="120000"/>
              </a:lnSpc>
              <a:spcBef>
                <a:spcPts val="0"/>
              </a:spcBef>
              <a:buNone/>
            </a:pPr>
            <a:endParaRPr lang="en-US" sz="1400"/>
          </a:p>
          <a:p>
            <a:pPr marL="0" indent="0">
              <a:lnSpc>
                <a:spcPct val="120000"/>
              </a:lnSpc>
              <a:spcBef>
                <a:spcPts val="0"/>
              </a:spcBef>
              <a:buNone/>
            </a:pPr>
            <a:r>
              <a:rPr lang="en-US" sz="1400" b="1">
                <a:solidFill>
                  <a:schemeClr val="bg1"/>
                </a:solidFill>
              </a:rPr>
              <a:t>// child class 1</a:t>
            </a:r>
          </a:p>
          <a:p>
            <a:pPr marL="0" indent="0">
              <a:lnSpc>
                <a:spcPct val="120000"/>
              </a:lnSpc>
              <a:spcBef>
                <a:spcPts val="0"/>
              </a:spcBef>
              <a:buNone/>
            </a:pPr>
            <a:r>
              <a:rPr lang="en-US" sz="1400"/>
              <a:t>class </a:t>
            </a:r>
            <a:r>
              <a:rPr lang="en-US" sz="1400" err="1"/>
              <a:t>FullTimeEmployee</a:t>
            </a:r>
            <a:r>
              <a:rPr lang="en-US" sz="1400"/>
              <a:t> extends Employee{</a:t>
            </a:r>
          </a:p>
          <a:p>
            <a:pPr marL="0" indent="0">
              <a:lnSpc>
                <a:spcPct val="120000"/>
              </a:lnSpc>
              <a:spcBef>
                <a:spcPts val="0"/>
              </a:spcBef>
              <a:buNone/>
            </a:pPr>
            <a:r>
              <a:rPr lang="en-US" sz="1400"/>
              <a:t> double hike = 0.50;</a:t>
            </a:r>
          </a:p>
          <a:p>
            <a:pPr marL="0" indent="0">
              <a:lnSpc>
                <a:spcPct val="120000"/>
              </a:lnSpc>
              <a:spcBef>
                <a:spcPts val="0"/>
              </a:spcBef>
              <a:buNone/>
            </a:pPr>
            <a:endParaRPr lang="en-US" sz="1400"/>
          </a:p>
          <a:p>
            <a:pPr marL="0" indent="0">
              <a:lnSpc>
                <a:spcPct val="120000"/>
              </a:lnSpc>
              <a:spcBef>
                <a:spcPts val="0"/>
              </a:spcBef>
              <a:buNone/>
            </a:pPr>
            <a:r>
              <a:rPr lang="en-US" sz="1400"/>
              <a:t> void </a:t>
            </a:r>
            <a:r>
              <a:rPr lang="en-US" sz="1400" err="1"/>
              <a:t>incrementSalary</a:t>
            </a:r>
            <a:r>
              <a:rPr lang="en-US" sz="1400"/>
              <a:t>() {</a:t>
            </a:r>
          </a:p>
          <a:p>
            <a:pPr marL="0" indent="0">
              <a:lnSpc>
                <a:spcPct val="120000"/>
              </a:lnSpc>
              <a:spcBef>
                <a:spcPts val="0"/>
              </a:spcBef>
              <a:buNone/>
            </a:pPr>
            <a:r>
              <a:rPr lang="en-US" sz="1400"/>
              <a:t>   salary = salary + (salary * hike);</a:t>
            </a:r>
          </a:p>
          <a:p>
            <a:pPr marL="0" indent="0">
              <a:lnSpc>
                <a:spcPct val="120000"/>
              </a:lnSpc>
              <a:spcBef>
                <a:spcPts val="0"/>
              </a:spcBef>
              <a:buNone/>
            </a:pPr>
            <a:r>
              <a:rPr lang="en-US" sz="1400"/>
              <a:t>   </a:t>
            </a:r>
            <a:r>
              <a:rPr lang="en-US" sz="1400" err="1"/>
              <a:t>System.out.println</a:t>
            </a:r>
            <a:r>
              <a:rPr lang="en-US" sz="1400"/>
              <a:t>("Full Time Employee Salary after </a:t>
            </a:r>
            <a:r>
              <a:rPr lang="en-US" sz="1400" err="1"/>
              <a:t>increement</a:t>
            </a:r>
            <a:r>
              <a:rPr lang="en-US" sz="1400"/>
              <a:t> : "+salary);</a:t>
            </a:r>
          </a:p>
          <a:p>
            <a:pPr marL="0" indent="0">
              <a:lnSpc>
                <a:spcPct val="120000"/>
              </a:lnSpc>
              <a:spcBef>
                <a:spcPts val="0"/>
              </a:spcBef>
              <a:buNone/>
            </a:pPr>
            <a:r>
              <a:rPr lang="en-US" sz="1400"/>
              <a:t> }</a:t>
            </a:r>
          </a:p>
          <a:p>
            <a:pPr marL="0" indent="0">
              <a:lnSpc>
                <a:spcPct val="120000"/>
              </a:lnSpc>
              <a:spcBef>
                <a:spcPts val="0"/>
              </a:spcBef>
              <a:buNone/>
            </a:pPr>
            <a:r>
              <a:rPr lang="en-US" sz="1400"/>
              <a:t>}</a:t>
            </a:r>
          </a:p>
        </p:txBody>
      </p:sp>
      <p:sp>
        <p:nvSpPr>
          <p:cNvPr id="6" name="TextBox 5"/>
          <p:cNvSpPr txBox="1"/>
          <p:nvPr/>
        </p:nvSpPr>
        <p:spPr>
          <a:xfrm>
            <a:off x="3965171" y="907636"/>
            <a:ext cx="6276109" cy="5780044"/>
          </a:xfrm>
          <a:prstGeom prst="rect">
            <a:avLst/>
          </a:prstGeom>
          <a:noFill/>
          <a:ln>
            <a:solidFill>
              <a:schemeClr val="bg1"/>
            </a:solidFill>
          </a:ln>
        </p:spPr>
        <p:txBody>
          <a:bodyPr wrap="square" rtlCol="0">
            <a:spAutoFit/>
          </a:bodyPr>
          <a:lstStyle/>
          <a:p>
            <a:pPr>
              <a:lnSpc>
                <a:spcPct val="120000"/>
              </a:lnSpc>
            </a:pPr>
            <a:r>
              <a:rPr lang="en-US" sz="1400" b="1">
                <a:solidFill>
                  <a:schemeClr val="bg1"/>
                </a:solidFill>
              </a:rPr>
              <a:t>// child class 2</a:t>
            </a:r>
          </a:p>
          <a:p>
            <a:pPr>
              <a:lnSpc>
                <a:spcPct val="120000"/>
              </a:lnSpc>
            </a:pPr>
            <a:r>
              <a:rPr lang="en-US" sz="1400"/>
              <a:t>class </a:t>
            </a:r>
            <a:r>
              <a:rPr lang="en-US" sz="1400" err="1"/>
              <a:t>InternEmployee</a:t>
            </a:r>
            <a:r>
              <a:rPr lang="en-US" sz="1400"/>
              <a:t> extends Employee{</a:t>
            </a:r>
          </a:p>
          <a:p>
            <a:pPr>
              <a:lnSpc>
                <a:spcPct val="120000"/>
              </a:lnSpc>
            </a:pPr>
            <a:r>
              <a:rPr lang="en-US" sz="1400"/>
              <a:t> double hike = 0.25;</a:t>
            </a:r>
          </a:p>
          <a:p>
            <a:pPr>
              <a:lnSpc>
                <a:spcPct val="120000"/>
              </a:lnSpc>
            </a:pPr>
            <a:endParaRPr lang="en-US" sz="1400"/>
          </a:p>
          <a:p>
            <a:pPr>
              <a:lnSpc>
                <a:spcPct val="120000"/>
              </a:lnSpc>
            </a:pPr>
            <a:r>
              <a:rPr lang="en-US" sz="1400"/>
              <a:t> void </a:t>
            </a:r>
            <a:r>
              <a:rPr lang="en-US" sz="1400" err="1"/>
              <a:t>incrementSalary</a:t>
            </a:r>
            <a:r>
              <a:rPr lang="en-US" sz="1400"/>
              <a:t>() {</a:t>
            </a:r>
          </a:p>
          <a:p>
            <a:pPr>
              <a:lnSpc>
                <a:spcPct val="120000"/>
              </a:lnSpc>
            </a:pPr>
            <a:r>
              <a:rPr lang="en-US" sz="1400"/>
              <a:t>   salary = salary + (salary * hike);</a:t>
            </a:r>
          </a:p>
          <a:p>
            <a:pPr>
              <a:lnSpc>
                <a:spcPct val="120000"/>
              </a:lnSpc>
            </a:pPr>
            <a:r>
              <a:rPr lang="en-US" sz="1400"/>
              <a:t>   </a:t>
            </a:r>
            <a:r>
              <a:rPr lang="en-US" sz="1400" err="1"/>
              <a:t>System.out.println</a:t>
            </a:r>
            <a:r>
              <a:rPr lang="en-US" sz="1400"/>
              <a:t>("Intern Salary after </a:t>
            </a:r>
            <a:r>
              <a:rPr lang="en-US" sz="1400" err="1"/>
              <a:t>increement</a:t>
            </a:r>
            <a:r>
              <a:rPr lang="en-US" sz="1400"/>
              <a:t> : "+salary);</a:t>
            </a:r>
          </a:p>
          <a:p>
            <a:pPr>
              <a:lnSpc>
                <a:spcPct val="120000"/>
              </a:lnSpc>
            </a:pPr>
            <a:r>
              <a:rPr lang="en-US" sz="1400"/>
              <a:t> }}</a:t>
            </a:r>
          </a:p>
          <a:p>
            <a:pPr>
              <a:lnSpc>
                <a:spcPct val="120000"/>
              </a:lnSpc>
            </a:pPr>
            <a:endParaRPr lang="en-US" sz="1400"/>
          </a:p>
          <a:p>
            <a:pPr>
              <a:lnSpc>
                <a:spcPct val="120000"/>
              </a:lnSpc>
            </a:pPr>
            <a:r>
              <a:rPr lang="en-US" sz="1400"/>
              <a:t>class Main {</a:t>
            </a:r>
          </a:p>
          <a:p>
            <a:pPr>
              <a:lnSpc>
                <a:spcPct val="120000"/>
              </a:lnSpc>
            </a:pPr>
            <a:r>
              <a:rPr lang="en-US" sz="1400"/>
              <a:t> public static void main(String[] </a:t>
            </a:r>
            <a:r>
              <a:rPr lang="en-US" sz="1400" err="1"/>
              <a:t>args</a:t>
            </a:r>
            <a:r>
              <a:rPr lang="en-US" sz="1400"/>
              <a:t>) {</a:t>
            </a:r>
          </a:p>
          <a:p>
            <a:pPr>
              <a:lnSpc>
                <a:spcPct val="120000"/>
              </a:lnSpc>
            </a:pPr>
            <a:r>
              <a:rPr lang="en-US" sz="1400"/>
              <a:t>   // object created</a:t>
            </a:r>
          </a:p>
          <a:p>
            <a:pPr>
              <a:lnSpc>
                <a:spcPct val="120000"/>
              </a:lnSpc>
            </a:pPr>
            <a:r>
              <a:rPr lang="en-US" sz="1400"/>
              <a:t>   </a:t>
            </a:r>
            <a:r>
              <a:rPr lang="en-US" sz="1400" err="1"/>
              <a:t>FullTimeEmployee</a:t>
            </a:r>
            <a:r>
              <a:rPr lang="en-US" sz="1400"/>
              <a:t> emp1 = new </a:t>
            </a:r>
            <a:r>
              <a:rPr lang="en-US" sz="1400" err="1"/>
              <a:t>FullTimeEmployee</a:t>
            </a:r>
            <a:r>
              <a:rPr lang="en-US" sz="1400"/>
              <a:t>();</a:t>
            </a:r>
          </a:p>
          <a:p>
            <a:pPr>
              <a:lnSpc>
                <a:spcPct val="120000"/>
              </a:lnSpc>
            </a:pPr>
            <a:r>
              <a:rPr lang="en-US" sz="1400"/>
              <a:t>   </a:t>
            </a:r>
            <a:r>
              <a:rPr lang="en-US" sz="1400" err="1"/>
              <a:t>InternEmployee</a:t>
            </a:r>
            <a:r>
              <a:rPr lang="en-US" sz="1400"/>
              <a:t> emp2 = new </a:t>
            </a:r>
            <a:r>
              <a:rPr lang="en-US" sz="1400" err="1"/>
              <a:t>InternEmployee</a:t>
            </a:r>
            <a:r>
              <a:rPr lang="en-US" sz="1400"/>
              <a:t>();</a:t>
            </a:r>
          </a:p>
          <a:p>
            <a:pPr>
              <a:lnSpc>
                <a:spcPct val="120000"/>
              </a:lnSpc>
            </a:pPr>
            <a:r>
              <a:rPr lang="en-US" sz="1400"/>
              <a:t>   </a:t>
            </a:r>
            <a:r>
              <a:rPr lang="en-US" sz="1400" err="1"/>
              <a:t>System.out.println</a:t>
            </a:r>
            <a:r>
              <a:rPr lang="en-US" sz="1400"/>
              <a:t>("Salary of a full-time employee before incrementing:");</a:t>
            </a:r>
          </a:p>
          <a:p>
            <a:pPr>
              <a:lnSpc>
                <a:spcPct val="120000"/>
              </a:lnSpc>
            </a:pPr>
            <a:r>
              <a:rPr lang="en-US" sz="1400"/>
              <a:t>   emp1.displaySalary();</a:t>
            </a:r>
          </a:p>
          <a:p>
            <a:pPr>
              <a:lnSpc>
                <a:spcPct val="120000"/>
              </a:lnSpc>
            </a:pPr>
            <a:r>
              <a:rPr lang="en-US" sz="1400"/>
              <a:t>   emp1.incrementSalary(); // salary incremented of Full time Employee</a:t>
            </a:r>
          </a:p>
          <a:p>
            <a:pPr>
              <a:lnSpc>
                <a:spcPct val="120000"/>
              </a:lnSpc>
            </a:pPr>
            <a:r>
              <a:rPr lang="en-US" sz="1400"/>
              <a:t>   </a:t>
            </a:r>
            <a:r>
              <a:rPr lang="en-US" sz="1400" err="1"/>
              <a:t>System.out.println</a:t>
            </a:r>
            <a:r>
              <a:rPr lang="en-US" sz="1400"/>
              <a:t>("Salary of an intern before incrementing:");</a:t>
            </a:r>
          </a:p>
          <a:p>
            <a:pPr>
              <a:lnSpc>
                <a:spcPct val="120000"/>
              </a:lnSpc>
            </a:pPr>
            <a:r>
              <a:rPr lang="en-US" sz="1400"/>
              <a:t>   emp2.displaySalary();</a:t>
            </a:r>
          </a:p>
          <a:p>
            <a:pPr>
              <a:lnSpc>
                <a:spcPct val="120000"/>
              </a:lnSpc>
            </a:pPr>
            <a:r>
              <a:rPr lang="en-US" sz="1400"/>
              <a:t>   emp2.incrementSalary();  // salary incremented of Intern</a:t>
            </a:r>
          </a:p>
          <a:p>
            <a:pPr>
              <a:lnSpc>
                <a:spcPct val="120000"/>
              </a:lnSpc>
            </a:pPr>
            <a:r>
              <a:rPr lang="en-US" sz="1400"/>
              <a:t>    }}</a:t>
            </a:r>
          </a:p>
        </p:txBody>
      </p:sp>
    </p:spTree>
    <p:extLst>
      <p:ext uri="{BB962C8B-B14F-4D97-AF65-F5344CB8AC3E}">
        <p14:creationId xmlns:p14="http://schemas.microsoft.com/office/powerpoint/2010/main" val="16128343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Hierarchical Inheritance </a:t>
            </a:r>
            <a:endParaRPr lang="en-IN"/>
          </a:p>
        </p:txBody>
      </p:sp>
      <p:pic>
        <p:nvPicPr>
          <p:cNvPr id="8" name="Picture 7"/>
          <p:cNvPicPr>
            <a:picLocks noChangeAspect="1"/>
          </p:cNvPicPr>
          <p:nvPr/>
        </p:nvPicPr>
        <p:blipFill>
          <a:blip r:embed="rId2"/>
          <a:stretch>
            <a:fillRect/>
          </a:stretch>
        </p:blipFill>
        <p:spPr>
          <a:xfrm>
            <a:off x="1570453" y="1722868"/>
            <a:ext cx="9122595" cy="2308805"/>
          </a:xfrm>
          <a:prstGeom prst="rect">
            <a:avLst/>
          </a:prstGeom>
        </p:spPr>
      </p:pic>
    </p:spTree>
    <p:extLst>
      <p:ext uri="{BB962C8B-B14F-4D97-AF65-F5344CB8AC3E}">
        <p14:creationId xmlns:p14="http://schemas.microsoft.com/office/powerpoint/2010/main" val="3557393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466165" y="188259"/>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Method Overriding</a:t>
            </a:r>
            <a:endParaRPr lang="en-IN"/>
          </a:p>
        </p:txBody>
      </p:sp>
      <p:sp>
        <p:nvSpPr>
          <p:cNvPr id="7" name="TextBox 6"/>
          <p:cNvSpPr txBox="1"/>
          <p:nvPr/>
        </p:nvSpPr>
        <p:spPr>
          <a:xfrm>
            <a:off x="315884" y="887605"/>
            <a:ext cx="11742297" cy="4534575"/>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a:t>If a base class and derived class have a method with same name but different parameter list, then it is called as method overloading.</a:t>
            </a:r>
          </a:p>
          <a:p>
            <a:pPr marL="285750" indent="-342900" algn="just">
              <a:spcBef>
                <a:spcPts val="1000"/>
              </a:spcBef>
              <a:buClr>
                <a:schemeClr val="bg2">
                  <a:lumMod val="40000"/>
                  <a:lumOff val="60000"/>
                </a:schemeClr>
              </a:buClr>
              <a:buSzPct val="80000"/>
              <a:buFont typeface="Wingdings 3" charset="2"/>
              <a:buChar char=""/>
            </a:pPr>
            <a:r>
              <a:rPr lang="en-US" sz="1700"/>
              <a:t>But, </a:t>
            </a:r>
            <a:r>
              <a:rPr lang="en-US" sz="1700" b="1"/>
              <a:t>If a base class and derived class have a method with same name and same parameter list, then it is called as method overriding.</a:t>
            </a:r>
          </a:p>
          <a:p>
            <a:pPr marL="285750" indent="-342900" algn="just">
              <a:spcBef>
                <a:spcPts val="1000"/>
              </a:spcBef>
              <a:buClr>
                <a:schemeClr val="bg2">
                  <a:lumMod val="40000"/>
                  <a:lumOff val="60000"/>
                </a:schemeClr>
              </a:buClr>
              <a:buSzPct val="80000"/>
              <a:buFont typeface="Wingdings 3" charset="2"/>
              <a:buChar char=""/>
            </a:pPr>
            <a:r>
              <a:rPr lang="en-US" sz="1700"/>
              <a:t>Usage of Java Method Overriding</a:t>
            </a:r>
          </a:p>
          <a:p>
            <a:pPr marL="742950" lvl="1" indent="-342900" algn="just">
              <a:spcBef>
                <a:spcPts val="1000"/>
              </a:spcBef>
              <a:buClr>
                <a:schemeClr val="bg2">
                  <a:lumMod val="40000"/>
                  <a:lumOff val="60000"/>
                </a:schemeClr>
              </a:buClr>
              <a:buSzPct val="80000"/>
              <a:buFont typeface="Wingdings 3" charset="2"/>
              <a:buChar char=""/>
            </a:pPr>
            <a:r>
              <a:rPr lang="en-US" sz="1700"/>
              <a:t>Method overriding is used to provide the specific implementation of a method which is already provided by its superclass.</a:t>
            </a:r>
          </a:p>
          <a:p>
            <a:pPr marL="742950" lvl="1" indent="-342900" algn="just">
              <a:spcBef>
                <a:spcPts val="1000"/>
              </a:spcBef>
              <a:buClr>
                <a:schemeClr val="bg2">
                  <a:lumMod val="40000"/>
                  <a:lumOff val="60000"/>
                </a:schemeClr>
              </a:buClr>
              <a:buSzPct val="80000"/>
              <a:buFont typeface="Wingdings 3" charset="2"/>
              <a:buChar char=""/>
            </a:pPr>
            <a:r>
              <a:rPr lang="en-US" sz="1700"/>
              <a:t>Method overriding is used for runtime polymorphism</a:t>
            </a:r>
          </a:p>
          <a:p>
            <a:pPr marL="285750" indent="-342900" algn="just">
              <a:spcBef>
                <a:spcPts val="1000"/>
              </a:spcBef>
              <a:buClr>
                <a:schemeClr val="bg2">
                  <a:lumMod val="40000"/>
                  <a:lumOff val="60000"/>
                </a:schemeClr>
              </a:buClr>
              <a:buSzPct val="80000"/>
              <a:buFont typeface="Wingdings 3" charset="2"/>
              <a:buChar char=""/>
            </a:pPr>
            <a:r>
              <a:rPr lang="en-US" sz="1700"/>
              <a:t>Rules for Java Method Overriding</a:t>
            </a:r>
          </a:p>
          <a:p>
            <a:pPr marL="742950" lvl="1" indent="-342900" algn="just">
              <a:spcBef>
                <a:spcPts val="1000"/>
              </a:spcBef>
              <a:buClr>
                <a:schemeClr val="bg2">
                  <a:lumMod val="40000"/>
                  <a:lumOff val="60000"/>
                </a:schemeClr>
              </a:buClr>
              <a:buSzPct val="80000"/>
              <a:buFont typeface="Wingdings 3" charset="2"/>
              <a:buChar char=""/>
            </a:pPr>
            <a:r>
              <a:rPr lang="en-US" sz="1700"/>
              <a:t>The method must have the same name as in the parent class</a:t>
            </a:r>
          </a:p>
          <a:p>
            <a:pPr marL="742950" lvl="1" indent="-342900" algn="just">
              <a:spcBef>
                <a:spcPts val="1000"/>
              </a:spcBef>
              <a:buClr>
                <a:schemeClr val="bg2">
                  <a:lumMod val="40000"/>
                  <a:lumOff val="60000"/>
                </a:schemeClr>
              </a:buClr>
              <a:buSzPct val="80000"/>
              <a:buFont typeface="Wingdings 3" charset="2"/>
              <a:buChar char=""/>
            </a:pPr>
            <a:r>
              <a:rPr lang="en-US" sz="1700"/>
              <a:t>The method must have the same parameter as in the parent class.</a:t>
            </a:r>
          </a:p>
          <a:p>
            <a:pPr marL="742950" lvl="1" indent="-342900" algn="just">
              <a:spcBef>
                <a:spcPts val="1000"/>
              </a:spcBef>
              <a:buClr>
                <a:schemeClr val="bg2">
                  <a:lumMod val="40000"/>
                  <a:lumOff val="60000"/>
                </a:schemeClr>
              </a:buClr>
              <a:buSzPct val="80000"/>
              <a:buFont typeface="Wingdings 3" charset="2"/>
              <a:buChar char=""/>
            </a:pPr>
            <a:r>
              <a:rPr lang="en-US" sz="1700"/>
              <a:t>There must be an IS-A relationship (inheritance).</a:t>
            </a:r>
          </a:p>
          <a:p>
            <a:pPr lvl="1"/>
            <a:endParaRPr lang="en-IN"/>
          </a:p>
        </p:txBody>
      </p:sp>
    </p:spTree>
    <p:extLst>
      <p:ext uri="{BB962C8B-B14F-4D97-AF65-F5344CB8AC3E}">
        <p14:creationId xmlns:p14="http://schemas.microsoft.com/office/powerpoint/2010/main" val="98011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549293" y="-72120"/>
            <a:ext cx="11313459" cy="1959511"/>
          </a:xfrm>
          <a:prstGeom prst="rect">
            <a:avLst/>
          </a:prstGeom>
          <a:noFill/>
        </p:spPr>
        <p:txBody>
          <a:bodyPr wrap="square" rtlCol="0">
            <a:spAutoFit/>
          </a:bodyPr>
          <a:lstStyle/>
          <a:p>
            <a:pPr marL="342900" lvl="0" indent="-342900" algn="just">
              <a:spcBef>
                <a:spcPts val="1000"/>
              </a:spcBef>
              <a:buClr>
                <a:schemeClr val="bg2">
                  <a:lumMod val="40000"/>
                  <a:lumOff val="60000"/>
                </a:schemeClr>
              </a:buClr>
              <a:buSzPct val="80000"/>
              <a:buFont typeface="Wingdings 3" charset="2"/>
              <a:buChar char=""/>
            </a:pPr>
            <a:endParaRPr lang="en-US" altLang="en-US" sz="1700">
              <a:latin typeface="Consolas" panose="020B0609020204030204" pitchFamily="49" charset="0"/>
            </a:endParaRPr>
          </a:p>
          <a:p>
            <a:pPr lvl="0" algn="just">
              <a:spcBef>
                <a:spcPts val="1000"/>
              </a:spcBef>
              <a:buClr>
                <a:schemeClr val="bg2">
                  <a:lumMod val="40000"/>
                  <a:lumOff val="60000"/>
                </a:schemeClr>
              </a:buClr>
              <a:buSzPct val="80000"/>
            </a:pPr>
            <a:r>
              <a:rPr lang="en-US" altLang="en-US" sz="1700">
                <a:latin typeface="Consolas" panose="020B0609020204030204" pitchFamily="49" charset="0"/>
              </a:rPr>
              <a:t>            </a:t>
            </a:r>
            <a:endParaRPr lang="en-US"/>
          </a:p>
          <a:p>
            <a:pPr algn="just">
              <a:spcBef>
                <a:spcPts val="1000"/>
              </a:spcBef>
              <a:buClr>
                <a:schemeClr val="bg2">
                  <a:lumMod val="40000"/>
                  <a:lumOff val="60000"/>
                </a:schemeClr>
              </a:buClr>
              <a:buSzPct val="80000"/>
            </a:pPr>
            <a:endParaRPr lang="en-US"/>
          </a:p>
          <a:p>
            <a:pPr algn="just">
              <a:spcBef>
                <a:spcPts val="1000"/>
              </a:spcBef>
              <a:buClr>
                <a:schemeClr val="bg2">
                  <a:lumMod val="40000"/>
                  <a:lumOff val="60000"/>
                </a:schemeClr>
              </a:buClr>
              <a:buSzPct val="80000"/>
            </a:pPr>
            <a:endParaRPr lang="en-US"/>
          </a:p>
          <a:p>
            <a:pPr marL="342900" indent="-342900" algn="just">
              <a:spcBef>
                <a:spcPts val="1000"/>
              </a:spcBef>
              <a:buClr>
                <a:schemeClr val="bg2">
                  <a:lumMod val="40000"/>
                  <a:lumOff val="60000"/>
                </a:schemeClr>
              </a:buClr>
              <a:buSzPct val="80000"/>
              <a:buFont typeface="Wingdings 3" charset="2"/>
              <a:buChar char=""/>
            </a:pPr>
            <a:endParaRPr lang="en-US"/>
          </a:p>
        </p:txBody>
      </p:sp>
      <p:sp>
        <p:nvSpPr>
          <p:cNvPr id="2" name="Title 1"/>
          <p:cNvSpPr>
            <a:spLocks noGrp="1"/>
          </p:cNvSpPr>
          <p:nvPr>
            <p:ph type="title"/>
          </p:nvPr>
        </p:nvSpPr>
        <p:spPr>
          <a:xfrm>
            <a:off x="187606" y="188259"/>
            <a:ext cx="11870575" cy="719377"/>
          </a:xfrm>
        </p:spPr>
        <p:txBody>
          <a:bodyPr/>
          <a:lstStyle/>
          <a:p>
            <a:pPr algn="ctr"/>
            <a:r>
              <a:rPr lang="en-US"/>
              <a:t>Method Overriding</a:t>
            </a:r>
            <a:endParaRPr lang="en-IN"/>
          </a:p>
        </p:txBody>
      </p:sp>
      <p:sp>
        <p:nvSpPr>
          <p:cNvPr id="3" name="Content Placeholder 2"/>
          <p:cNvSpPr>
            <a:spLocks noGrp="1"/>
          </p:cNvSpPr>
          <p:nvPr>
            <p:ph idx="1"/>
          </p:nvPr>
        </p:nvSpPr>
        <p:spPr>
          <a:xfrm>
            <a:off x="134063" y="907637"/>
            <a:ext cx="3914236" cy="5817360"/>
          </a:xfrm>
          <a:ln>
            <a:solidFill>
              <a:schemeClr val="bg1"/>
            </a:solidFill>
          </a:ln>
        </p:spPr>
        <p:txBody>
          <a:bodyPr>
            <a:normAutofit fontScale="77500" lnSpcReduction="20000"/>
          </a:bodyPr>
          <a:lstStyle/>
          <a:p>
            <a:pPr marL="0" indent="0">
              <a:lnSpc>
                <a:spcPct val="120000"/>
              </a:lnSpc>
              <a:spcBef>
                <a:spcPts val="0"/>
              </a:spcBef>
              <a:buNone/>
            </a:pPr>
            <a:r>
              <a:rPr lang="en-US"/>
              <a:t>class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0;</a:t>
            </a:r>
          </a:p>
          <a:p>
            <a:pPr marL="0" indent="0">
              <a:lnSpc>
                <a:spcPct val="120000"/>
              </a:lnSpc>
              <a:spcBef>
                <a:spcPts val="0"/>
              </a:spcBef>
              <a:buNone/>
            </a:pPr>
            <a:r>
              <a:rPr lang="en-US"/>
              <a:t>}}</a:t>
            </a:r>
          </a:p>
          <a:p>
            <a:pPr marL="0" indent="0">
              <a:lnSpc>
                <a:spcPct val="120000"/>
              </a:lnSpc>
              <a:spcBef>
                <a:spcPts val="0"/>
              </a:spcBef>
              <a:buNone/>
            </a:pPr>
            <a:endParaRPr lang="en-US"/>
          </a:p>
          <a:p>
            <a:pPr marL="0" indent="0">
              <a:lnSpc>
                <a:spcPct val="120000"/>
              </a:lnSpc>
              <a:spcBef>
                <a:spcPts val="0"/>
              </a:spcBef>
              <a:buNone/>
            </a:pPr>
            <a:r>
              <a:rPr lang="en-US"/>
              <a:t>class SBI extends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8;</a:t>
            </a:r>
          </a:p>
          <a:p>
            <a:pPr marL="0" indent="0">
              <a:lnSpc>
                <a:spcPct val="120000"/>
              </a:lnSpc>
              <a:spcBef>
                <a:spcPts val="0"/>
              </a:spcBef>
              <a:buNone/>
            </a:pPr>
            <a:r>
              <a:rPr lang="en-US"/>
              <a:t>}}</a:t>
            </a:r>
          </a:p>
          <a:p>
            <a:pPr marL="0" indent="0">
              <a:lnSpc>
                <a:spcPct val="120000"/>
              </a:lnSpc>
              <a:spcBef>
                <a:spcPts val="0"/>
              </a:spcBef>
              <a:buNone/>
            </a:pPr>
            <a:endParaRPr lang="en-US"/>
          </a:p>
          <a:p>
            <a:pPr marL="0" indent="0">
              <a:lnSpc>
                <a:spcPct val="120000"/>
              </a:lnSpc>
              <a:spcBef>
                <a:spcPts val="0"/>
              </a:spcBef>
              <a:buNone/>
            </a:pPr>
            <a:r>
              <a:rPr lang="en-US"/>
              <a:t>class ICICI extends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7;</a:t>
            </a:r>
          </a:p>
          <a:p>
            <a:pPr marL="0" indent="0">
              <a:lnSpc>
                <a:spcPct val="120000"/>
              </a:lnSpc>
              <a:spcBef>
                <a:spcPts val="0"/>
              </a:spcBef>
              <a:buNone/>
            </a:pPr>
            <a:r>
              <a:rPr lang="en-US"/>
              <a:t>}}</a:t>
            </a:r>
          </a:p>
          <a:p>
            <a:pPr marL="0" indent="0">
              <a:lnSpc>
                <a:spcPct val="120000"/>
              </a:lnSpc>
              <a:spcBef>
                <a:spcPts val="0"/>
              </a:spcBef>
              <a:buNone/>
            </a:pPr>
            <a:endParaRPr lang="en-US"/>
          </a:p>
          <a:p>
            <a:pPr marL="0" indent="0">
              <a:lnSpc>
                <a:spcPct val="120000"/>
              </a:lnSpc>
              <a:spcBef>
                <a:spcPts val="0"/>
              </a:spcBef>
              <a:buNone/>
            </a:pPr>
            <a:r>
              <a:rPr lang="en-US"/>
              <a:t>class AXIS extends Bank{</a:t>
            </a:r>
          </a:p>
          <a:p>
            <a:pPr marL="0" indent="0">
              <a:lnSpc>
                <a:spcPct val="120000"/>
              </a:lnSpc>
              <a:spcBef>
                <a:spcPts val="0"/>
              </a:spcBef>
              <a:buNone/>
            </a:pPr>
            <a:r>
              <a:rPr lang="en-US" err="1"/>
              <a:t>int</a:t>
            </a:r>
            <a:r>
              <a:rPr lang="en-US"/>
              <a:t> </a:t>
            </a:r>
            <a:r>
              <a:rPr lang="en-US" err="1"/>
              <a:t>getRateOfInterest</a:t>
            </a:r>
            <a:r>
              <a:rPr lang="en-US"/>
              <a:t>()</a:t>
            </a:r>
          </a:p>
          <a:p>
            <a:pPr marL="0" indent="0">
              <a:lnSpc>
                <a:spcPct val="120000"/>
              </a:lnSpc>
              <a:spcBef>
                <a:spcPts val="0"/>
              </a:spcBef>
              <a:buNone/>
            </a:pPr>
            <a:r>
              <a:rPr lang="en-US"/>
              <a:t>{</a:t>
            </a:r>
          </a:p>
          <a:p>
            <a:pPr marL="0" indent="0">
              <a:lnSpc>
                <a:spcPct val="120000"/>
              </a:lnSpc>
              <a:spcBef>
                <a:spcPts val="0"/>
              </a:spcBef>
              <a:buNone/>
            </a:pPr>
            <a:r>
              <a:rPr lang="en-US"/>
              <a:t>return 9;</a:t>
            </a:r>
          </a:p>
          <a:p>
            <a:pPr marL="0" indent="0">
              <a:lnSpc>
                <a:spcPct val="120000"/>
              </a:lnSpc>
              <a:spcBef>
                <a:spcPts val="0"/>
              </a:spcBef>
              <a:buNone/>
            </a:pPr>
            <a:r>
              <a:rPr lang="en-US"/>
              <a:t>}}</a:t>
            </a:r>
          </a:p>
          <a:p>
            <a:pPr marL="0" indent="0">
              <a:lnSpc>
                <a:spcPct val="120000"/>
              </a:lnSpc>
              <a:spcBef>
                <a:spcPts val="0"/>
              </a:spcBef>
              <a:buNone/>
            </a:pPr>
            <a:endParaRPr lang="en-US"/>
          </a:p>
        </p:txBody>
      </p:sp>
      <p:sp>
        <p:nvSpPr>
          <p:cNvPr id="6" name="TextBox 5"/>
          <p:cNvSpPr txBox="1"/>
          <p:nvPr/>
        </p:nvSpPr>
        <p:spPr>
          <a:xfrm>
            <a:off x="4048299" y="907635"/>
            <a:ext cx="7672646" cy="2751522"/>
          </a:xfrm>
          <a:prstGeom prst="rect">
            <a:avLst/>
          </a:prstGeom>
          <a:noFill/>
          <a:ln>
            <a:solidFill>
              <a:schemeClr val="bg1"/>
            </a:solidFill>
          </a:ln>
        </p:spPr>
        <p:txBody>
          <a:bodyPr wrap="square" rtlCol="0">
            <a:spAutoFit/>
          </a:bodyPr>
          <a:lstStyle/>
          <a:p>
            <a:pPr>
              <a:lnSpc>
                <a:spcPct val="120000"/>
              </a:lnSpc>
            </a:pPr>
            <a:r>
              <a:rPr lang="en-US" sz="1600"/>
              <a:t>class Main{</a:t>
            </a:r>
          </a:p>
          <a:p>
            <a:pPr>
              <a:lnSpc>
                <a:spcPct val="120000"/>
              </a:lnSpc>
            </a:pPr>
            <a:r>
              <a:rPr lang="en-US" sz="1600"/>
              <a:t>public static void main(String </a:t>
            </a:r>
            <a:r>
              <a:rPr lang="en-US" sz="1600" err="1"/>
              <a:t>args</a:t>
            </a:r>
            <a:r>
              <a:rPr lang="en-US" sz="1600"/>
              <a:t>[]){</a:t>
            </a:r>
          </a:p>
          <a:p>
            <a:pPr>
              <a:lnSpc>
                <a:spcPct val="120000"/>
              </a:lnSpc>
            </a:pPr>
            <a:r>
              <a:rPr lang="en-US" sz="1600"/>
              <a:t>SBI s=new SBI();</a:t>
            </a:r>
          </a:p>
          <a:p>
            <a:pPr>
              <a:lnSpc>
                <a:spcPct val="120000"/>
              </a:lnSpc>
            </a:pPr>
            <a:r>
              <a:rPr lang="en-US" sz="1600"/>
              <a:t>ICICI </a:t>
            </a:r>
            <a:r>
              <a:rPr lang="en-US" sz="1600" err="1"/>
              <a:t>i</a:t>
            </a:r>
            <a:r>
              <a:rPr lang="en-US" sz="1600"/>
              <a:t>=new ICICI();</a:t>
            </a:r>
          </a:p>
          <a:p>
            <a:pPr>
              <a:lnSpc>
                <a:spcPct val="120000"/>
              </a:lnSpc>
            </a:pPr>
            <a:r>
              <a:rPr lang="en-US" sz="1600"/>
              <a:t>AXIS a=new AXIS();</a:t>
            </a:r>
          </a:p>
          <a:p>
            <a:pPr>
              <a:lnSpc>
                <a:spcPct val="120000"/>
              </a:lnSpc>
            </a:pPr>
            <a:r>
              <a:rPr lang="en-US" sz="1600" err="1"/>
              <a:t>System.out.println</a:t>
            </a:r>
            <a:r>
              <a:rPr lang="en-US" sz="1600"/>
              <a:t>("SBI Rate of Interest: "+</a:t>
            </a:r>
            <a:r>
              <a:rPr lang="en-US" sz="1600" err="1"/>
              <a:t>s.getRateOfInterest</a:t>
            </a:r>
            <a:r>
              <a:rPr lang="en-US" sz="1600"/>
              <a:t>());</a:t>
            </a:r>
          </a:p>
          <a:p>
            <a:pPr>
              <a:lnSpc>
                <a:spcPct val="120000"/>
              </a:lnSpc>
            </a:pPr>
            <a:r>
              <a:rPr lang="en-US" sz="1600" err="1"/>
              <a:t>System.out.println</a:t>
            </a:r>
            <a:r>
              <a:rPr lang="en-US" sz="1600"/>
              <a:t>("ICICI Rate of Interest: "+</a:t>
            </a:r>
            <a:r>
              <a:rPr lang="en-US" sz="1600" err="1"/>
              <a:t>i.getRateOfInterest</a:t>
            </a:r>
            <a:r>
              <a:rPr lang="en-US" sz="1600"/>
              <a:t>());</a:t>
            </a:r>
          </a:p>
          <a:p>
            <a:pPr>
              <a:lnSpc>
                <a:spcPct val="120000"/>
              </a:lnSpc>
            </a:pPr>
            <a:r>
              <a:rPr lang="en-US" sz="1600" err="1"/>
              <a:t>System.out.println</a:t>
            </a:r>
            <a:r>
              <a:rPr lang="en-US" sz="1600"/>
              <a:t>("AXIS Rate of Interest: "+</a:t>
            </a:r>
            <a:r>
              <a:rPr lang="en-US" sz="1600" err="1"/>
              <a:t>a.getRateOfInterest</a:t>
            </a:r>
            <a:r>
              <a:rPr lang="en-US" sz="1600"/>
              <a:t>());</a:t>
            </a:r>
          </a:p>
          <a:p>
            <a:pPr>
              <a:lnSpc>
                <a:spcPct val="120000"/>
              </a:lnSpc>
            </a:pPr>
            <a:r>
              <a:rPr lang="en-US" sz="1600"/>
              <a:t>}}</a:t>
            </a:r>
          </a:p>
        </p:txBody>
      </p:sp>
      <p:pic>
        <p:nvPicPr>
          <p:cNvPr id="9" name="Picture 8"/>
          <p:cNvPicPr>
            <a:picLocks noChangeAspect="1"/>
          </p:cNvPicPr>
          <p:nvPr/>
        </p:nvPicPr>
        <p:blipFill>
          <a:blip r:embed="rId2"/>
          <a:stretch>
            <a:fillRect/>
          </a:stretch>
        </p:blipFill>
        <p:spPr>
          <a:xfrm>
            <a:off x="4138178" y="3816316"/>
            <a:ext cx="5989847" cy="1603581"/>
          </a:xfrm>
          <a:prstGeom prst="rect">
            <a:avLst/>
          </a:prstGeom>
        </p:spPr>
      </p:pic>
    </p:spTree>
    <p:extLst>
      <p:ext uri="{BB962C8B-B14F-4D97-AF65-F5344CB8AC3E}">
        <p14:creationId xmlns:p14="http://schemas.microsoft.com/office/powerpoint/2010/main" val="311548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313459" cy="2513509"/>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a:t>The final keyword can be preceded to any member of a class or to the class itself.</a:t>
            </a:r>
          </a:p>
          <a:p>
            <a:pPr marL="285750" indent="-342900" algn="just">
              <a:spcBef>
                <a:spcPts val="1000"/>
              </a:spcBef>
              <a:buClr>
                <a:schemeClr val="bg2">
                  <a:lumMod val="40000"/>
                  <a:lumOff val="60000"/>
                </a:schemeClr>
              </a:buClr>
              <a:buSzPct val="80000"/>
              <a:buFont typeface="Wingdings 3" charset="2"/>
              <a:buChar char=""/>
            </a:pPr>
            <a:r>
              <a:rPr lang="en-US" sz="1700"/>
              <a:t>Making anything final has following implications – </a:t>
            </a:r>
          </a:p>
          <a:p>
            <a:pPr marL="742950" lvl="1" indent="-342900" algn="just">
              <a:spcBef>
                <a:spcPts val="1000"/>
              </a:spcBef>
              <a:buClr>
                <a:schemeClr val="bg2">
                  <a:lumMod val="40000"/>
                  <a:lumOff val="60000"/>
                </a:schemeClr>
              </a:buClr>
              <a:buSzPct val="80000"/>
              <a:buFont typeface="Wingdings 3" charset="2"/>
              <a:buChar char=""/>
            </a:pPr>
            <a:r>
              <a:rPr lang="en-US"/>
              <a:t>If the field member is declared final then the variable value cannot be changed i.e. it becomes constant.</a:t>
            </a:r>
          </a:p>
          <a:p>
            <a:pPr marL="742950" lvl="1" indent="-342900" algn="just">
              <a:spcBef>
                <a:spcPts val="1000"/>
              </a:spcBef>
              <a:buClr>
                <a:schemeClr val="bg2">
                  <a:lumMod val="40000"/>
                  <a:lumOff val="60000"/>
                </a:schemeClr>
              </a:buClr>
              <a:buSzPct val="80000"/>
              <a:buFont typeface="Wingdings 3" charset="2"/>
              <a:buChar char=""/>
            </a:pPr>
            <a:r>
              <a:rPr lang="en-US"/>
              <a:t>If a method is declared as final then that method cannot be overridden</a:t>
            </a:r>
          </a:p>
          <a:p>
            <a:pPr marL="742950" lvl="1" indent="-342900" algn="just">
              <a:spcBef>
                <a:spcPts val="1000"/>
              </a:spcBef>
              <a:buClr>
                <a:schemeClr val="bg2">
                  <a:lumMod val="40000"/>
                  <a:lumOff val="60000"/>
                </a:schemeClr>
              </a:buClr>
              <a:buSzPct val="80000"/>
              <a:buFont typeface="Wingdings 3" charset="2"/>
              <a:buChar char=""/>
            </a:pPr>
            <a:r>
              <a:rPr lang="en-US"/>
              <a:t>If a class is declared as final then that class cannot have any sub class i.e. no class can be derived from a final class</a:t>
            </a:r>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Tree>
    <p:extLst>
      <p:ext uri="{BB962C8B-B14F-4D97-AF65-F5344CB8AC3E}">
        <p14:creationId xmlns:p14="http://schemas.microsoft.com/office/powerpoint/2010/main" val="10069423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22D4D9-A687-6F7E-DC6D-4408A8B97B4B}"/>
              </a:ext>
            </a:extLst>
          </p:cNvPr>
          <p:cNvSpPr txBox="1"/>
          <p:nvPr/>
        </p:nvSpPr>
        <p:spPr>
          <a:xfrm>
            <a:off x="266659" y="1119284"/>
            <a:ext cx="11791522" cy="1267014"/>
          </a:xfrm>
          <a:prstGeom prst="rect">
            <a:avLst/>
          </a:prstGeom>
          <a:noFill/>
        </p:spPr>
        <p:txBody>
          <a:bodyPr wrap="square" rtlCol="0">
            <a:spAutoFit/>
          </a:bodyPr>
          <a:lstStyle/>
          <a:p>
            <a:pPr marL="285750" indent="-342900" algn="just">
              <a:spcBef>
                <a:spcPts val="1000"/>
              </a:spcBef>
              <a:buClr>
                <a:schemeClr val="bg2">
                  <a:lumMod val="40000"/>
                  <a:lumOff val="60000"/>
                </a:schemeClr>
              </a:buClr>
              <a:buSzPct val="80000"/>
              <a:buFont typeface="Wingdings 3" charset="2"/>
              <a:buChar char=""/>
            </a:pPr>
            <a:r>
              <a:rPr lang="en-US" sz="1700" b="1"/>
              <a:t>Final variable : </a:t>
            </a:r>
            <a:r>
              <a:rPr lang="en-US" sz="1700"/>
              <a:t>If you make any variable as final, you cannot change the value of final variable(It will be constant).</a:t>
            </a:r>
          </a:p>
          <a:p>
            <a:pPr marL="285750" indent="-342900" algn="just">
              <a:spcBef>
                <a:spcPts val="1000"/>
              </a:spcBef>
              <a:buClr>
                <a:schemeClr val="bg2">
                  <a:lumMod val="40000"/>
                  <a:lumOff val="60000"/>
                </a:schemeClr>
              </a:buClr>
              <a:buSzPct val="80000"/>
              <a:buFont typeface="Wingdings 3" charset="2"/>
              <a:buChar char=""/>
            </a:pPr>
            <a:r>
              <a:rPr lang="en-US" sz="1700"/>
              <a:t>Example of final variable : There is a final variable </a:t>
            </a:r>
            <a:r>
              <a:rPr lang="en-US" sz="1700" err="1"/>
              <a:t>speedlimit</a:t>
            </a:r>
            <a:r>
              <a:rPr lang="en-US" sz="1700"/>
              <a:t>, we are going to change the value of this variable, but it can't be changed because final variable once assigned a value can never be changed.</a:t>
            </a:r>
            <a:endParaRPr lang="en-US"/>
          </a:p>
        </p:txBody>
      </p:sp>
      <p:sp>
        <p:nvSpPr>
          <p:cNvPr id="2" name="Title 1"/>
          <p:cNvSpPr>
            <a:spLocks noGrp="1"/>
          </p:cNvSpPr>
          <p:nvPr>
            <p:ph type="title"/>
          </p:nvPr>
        </p:nvSpPr>
        <p:spPr>
          <a:xfrm>
            <a:off x="187606" y="188259"/>
            <a:ext cx="11870575" cy="719377"/>
          </a:xfrm>
        </p:spPr>
        <p:txBody>
          <a:bodyPr/>
          <a:lstStyle/>
          <a:p>
            <a:pPr algn="ctr"/>
            <a:r>
              <a:rPr lang="en-US"/>
              <a:t>Final class and “final” keyword</a:t>
            </a:r>
            <a:endParaRPr lang="en-IN"/>
          </a:p>
        </p:txBody>
      </p:sp>
      <p:sp>
        <p:nvSpPr>
          <p:cNvPr id="3" name="TextBox 2"/>
          <p:cNvSpPr txBox="1"/>
          <p:nvPr/>
        </p:nvSpPr>
        <p:spPr>
          <a:xfrm>
            <a:off x="648393" y="2510444"/>
            <a:ext cx="6575367" cy="3693319"/>
          </a:xfrm>
          <a:prstGeom prst="rect">
            <a:avLst/>
          </a:prstGeom>
          <a:noFill/>
        </p:spPr>
        <p:txBody>
          <a:bodyPr wrap="square" rtlCol="0">
            <a:spAutoFit/>
          </a:bodyPr>
          <a:lstStyle/>
          <a:p>
            <a:r>
              <a:rPr lang="en-IN"/>
              <a:t>class Bike{</a:t>
            </a:r>
          </a:p>
          <a:p>
            <a:r>
              <a:rPr lang="en-IN"/>
              <a:t>  final </a:t>
            </a:r>
            <a:r>
              <a:rPr lang="en-IN" err="1"/>
              <a:t>int</a:t>
            </a:r>
            <a:r>
              <a:rPr lang="en-IN"/>
              <a:t> </a:t>
            </a:r>
            <a:r>
              <a:rPr lang="en-IN" err="1"/>
              <a:t>speedlimit</a:t>
            </a:r>
            <a:r>
              <a:rPr lang="en-IN"/>
              <a:t>=90; //final variable</a:t>
            </a:r>
          </a:p>
          <a:p>
            <a:r>
              <a:rPr lang="en-IN"/>
              <a:t>  void run(){</a:t>
            </a:r>
          </a:p>
          <a:p>
            <a:r>
              <a:rPr lang="en-IN"/>
              <a:t>   </a:t>
            </a:r>
            <a:r>
              <a:rPr lang="en-IN" err="1"/>
              <a:t>speedlimit</a:t>
            </a:r>
            <a:r>
              <a:rPr lang="en-IN"/>
              <a:t>=400;          // changing value of </a:t>
            </a:r>
            <a:r>
              <a:rPr lang="en-IN" err="1"/>
              <a:t>speedlimit</a:t>
            </a:r>
            <a:endParaRPr lang="en-IN"/>
          </a:p>
          <a:p>
            <a:r>
              <a:rPr lang="en-IN"/>
              <a:t>  }</a:t>
            </a:r>
          </a:p>
          <a:p>
            <a:r>
              <a:rPr lang="en-IN"/>
              <a:t>}</a:t>
            </a:r>
          </a:p>
          <a:p>
            <a:r>
              <a:rPr lang="en-IN"/>
              <a:t>class Main{</a:t>
            </a:r>
          </a:p>
          <a:p>
            <a:r>
              <a:rPr lang="en-IN"/>
              <a:t>  public static void main(String </a:t>
            </a:r>
            <a:r>
              <a:rPr lang="en-IN" err="1"/>
              <a:t>args</a:t>
            </a:r>
            <a:r>
              <a:rPr lang="en-IN"/>
              <a:t>[]){</a:t>
            </a:r>
          </a:p>
          <a:p>
            <a:r>
              <a:rPr lang="en-IN"/>
              <a:t>  Bike b=new  Bike();</a:t>
            </a:r>
          </a:p>
          <a:p>
            <a:r>
              <a:rPr lang="en-IN"/>
              <a:t>  </a:t>
            </a:r>
            <a:r>
              <a:rPr lang="en-IN" err="1"/>
              <a:t>b.run</a:t>
            </a:r>
            <a:r>
              <a:rPr lang="en-IN"/>
              <a:t>();</a:t>
            </a:r>
          </a:p>
          <a:p>
            <a:r>
              <a:rPr lang="en-IN"/>
              <a:t>  }</a:t>
            </a:r>
          </a:p>
          <a:p>
            <a:r>
              <a:rPr lang="en-IN"/>
              <a:t> }</a:t>
            </a:r>
          </a:p>
          <a:p>
            <a:endParaRPr lang="en-IN"/>
          </a:p>
        </p:txBody>
      </p:sp>
      <p:pic>
        <p:nvPicPr>
          <p:cNvPr id="5" name="Picture 4"/>
          <p:cNvPicPr>
            <a:picLocks noChangeAspect="1"/>
          </p:cNvPicPr>
          <p:nvPr/>
        </p:nvPicPr>
        <p:blipFill>
          <a:blip r:embed="rId2"/>
          <a:stretch>
            <a:fillRect/>
          </a:stretch>
        </p:blipFill>
        <p:spPr>
          <a:xfrm>
            <a:off x="4140536" y="5303956"/>
            <a:ext cx="7763290" cy="1300952"/>
          </a:xfrm>
          <a:prstGeom prst="rect">
            <a:avLst/>
          </a:prstGeom>
        </p:spPr>
      </p:pic>
    </p:spTree>
    <p:extLst>
      <p:ext uri="{BB962C8B-B14F-4D97-AF65-F5344CB8AC3E}">
        <p14:creationId xmlns:p14="http://schemas.microsoft.com/office/powerpoint/2010/main" val="339268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2FC888FE33A349B41D4CD90A81AD87" ma:contentTypeVersion="4" ma:contentTypeDescription="Create a new document." ma:contentTypeScope="" ma:versionID="b5f7efc47b52f4b913bd131a4df389df">
  <xsd:schema xmlns:xsd="http://www.w3.org/2001/XMLSchema" xmlns:xs="http://www.w3.org/2001/XMLSchema" xmlns:p="http://schemas.microsoft.com/office/2006/metadata/properties" xmlns:ns2="e4f7efb8-cb7e-43b6-9b90-b807d6450c17" targetNamespace="http://schemas.microsoft.com/office/2006/metadata/properties" ma:root="true" ma:fieldsID="2836af00a7e6d42234487084ab7110db" ns2:_="">
    <xsd:import namespace="e4f7efb8-cb7e-43b6-9b90-b807d6450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7efb8-cb7e-43b6-9b90-b807d6450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554E4D-FD1E-4228-A1A3-63BD482D8A7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9F56B3C-4EDF-4828-92A2-D3C64F8BD87A}">
  <ds:schemaRefs>
    <ds:schemaRef ds:uri="http://schemas.microsoft.com/sharepoint/v3/contenttype/forms"/>
  </ds:schemaRefs>
</ds:datastoreItem>
</file>

<file path=customXml/itemProps3.xml><?xml version="1.0" encoding="utf-8"?>
<ds:datastoreItem xmlns:ds="http://schemas.openxmlformats.org/officeDocument/2006/customXml" ds:itemID="{748106AC-3504-4126-88DC-C241474742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f7efb8-cb7e-43b6-9b90-b807d6450c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403</TotalTime>
  <Words>12568</Words>
  <Application>Microsoft Office PowerPoint</Application>
  <PresentationFormat>Widescreen</PresentationFormat>
  <Paragraphs>1707</Paragraphs>
  <Slides>107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Arial</vt:lpstr>
      <vt:lpstr>Century Gothic</vt:lpstr>
      <vt:lpstr>Consolas</vt:lpstr>
      <vt:lpstr>inter-bold</vt:lpstr>
      <vt:lpstr>inter-regular</vt:lpstr>
      <vt:lpstr>times new roman</vt:lpstr>
      <vt:lpstr>Wingdings</vt:lpstr>
      <vt:lpstr>Wingdings 3</vt:lpstr>
      <vt:lpstr>Ion</vt:lpstr>
      <vt:lpstr>Object Oriented Programming</vt:lpstr>
      <vt:lpstr>Overview of OOP</vt:lpstr>
      <vt:lpstr>Need for OOP</vt:lpstr>
      <vt:lpstr>OOP Concepts</vt:lpstr>
      <vt:lpstr>Class</vt:lpstr>
      <vt:lpstr>Object</vt:lpstr>
      <vt:lpstr>Data Abstraction</vt:lpstr>
      <vt:lpstr>Encapsulation</vt:lpstr>
      <vt:lpstr>Inheritance</vt:lpstr>
      <vt:lpstr>Polymorphism</vt:lpstr>
      <vt:lpstr>Benefits of OOP</vt:lpstr>
      <vt:lpstr>Criticism of OOP</vt:lpstr>
      <vt:lpstr>JAVA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Development Kit (JDK)</vt:lpstr>
      <vt:lpstr>Java Runtime Environment (JRE)</vt:lpstr>
      <vt:lpstr>Java Virtual Machine (JVM)</vt:lpstr>
      <vt:lpstr>Tokens of Java</vt:lpstr>
      <vt:lpstr>Character Set</vt:lpstr>
      <vt:lpstr>Keywords</vt:lpstr>
      <vt:lpstr>Identifiers</vt:lpstr>
      <vt:lpstr>Identifiers</vt:lpstr>
      <vt:lpstr>Constants and variables</vt:lpstr>
      <vt:lpstr>Datatypes</vt:lpstr>
      <vt:lpstr>Datatypes</vt:lpstr>
      <vt:lpstr>Operators</vt:lpstr>
      <vt:lpstr>Operators</vt:lpstr>
      <vt:lpstr>Ternary Operator</vt:lpstr>
      <vt:lpstr>Comments</vt:lpstr>
      <vt:lpstr>Input/Output in Java</vt:lpstr>
      <vt:lpstr>Simple Java Program</vt:lpstr>
      <vt:lpstr>Program for accepting input (Scanner)</vt:lpstr>
      <vt:lpstr>Program for accepting input (BufferedReader)</vt:lpstr>
      <vt:lpstr>Program for accepting input (command line)</vt:lpstr>
      <vt:lpstr>Typecasting in Java</vt:lpstr>
      <vt:lpstr>Typecasting in Java</vt:lpstr>
      <vt:lpstr>Control statements</vt:lpstr>
      <vt:lpstr>Conditional Statements</vt:lpstr>
      <vt:lpstr>Conditional Statements</vt:lpstr>
      <vt:lpstr>Conditional Statements</vt:lpstr>
      <vt:lpstr>Iterative Statements</vt:lpstr>
      <vt:lpstr>Iterative Statements</vt:lpstr>
      <vt:lpstr>Arrays (single dimensional)</vt:lpstr>
      <vt:lpstr>Arrays (single dimensional)</vt:lpstr>
      <vt:lpstr>Arrays (single dimensional)</vt:lpstr>
      <vt:lpstr>Arrays (multi dimensional)</vt:lpstr>
      <vt:lpstr>Arrays (multi dimensional)</vt:lpstr>
      <vt:lpstr>Arrays (multi dimensional)</vt:lpstr>
      <vt:lpstr>Programming Practice Questions</vt:lpstr>
      <vt:lpstr>Programming Practice Questions</vt:lpstr>
      <vt:lpstr>Programming Practice Questions</vt:lpstr>
      <vt:lpstr>JAVA PROGRAMMING</vt:lpstr>
      <vt:lpstr>PowerPoint Presentation</vt:lpstr>
      <vt:lpstr>Methods in Java</vt:lpstr>
      <vt:lpstr>Methods in Java</vt:lpstr>
      <vt:lpstr>Methods in Java (Static Method Examples)</vt:lpstr>
      <vt:lpstr>Recursive Methods</vt:lpstr>
      <vt:lpstr>Recursive Methods</vt:lpstr>
      <vt:lpstr>Java Access Specifiers</vt:lpstr>
      <vt:lpstr>Java Class</vt:lpstr>
      <vt:lpstr>Java Objects </vt:lpstr>
      <vt:lpstr>Java Objects </vt:lpstr>
      <vt:lpstr>PowerPoint Presentation</vt:lpstr>
      <vt:lpstr>Constructor</vt:lpstr>
      <vt:lpstr>Constructor</vt:lpstr>
      <vt:lpstr>Default Constructor Example</vt:lpstr>
      <vt:lpstr>Parameterized Constructor Example</vt:lpstr>
      <vt:lpstr>Constructor Overloading</vt:lpstr>
      <vt:lpstr>PowerPoint Presentation</vt:lpstr>
      <vt:lpstr>Method Overloading</vt:lpstr>
      <vt:lpstr>Method Overloading</vt:lpstr>
      <vt:lpstr>Array of Objects</vt:lpstr>
      <vt:lpstr>PowerPoint Presentation</vt:lpstr>
      <vt:lpstr>PowerPoint Presentation</vt:lpstr>
      <vt:lpstr>Static Class Members</vt:lpstr>
      <vt:lpstr>PowerPoint Presentation</vt:lpstr>
      <vt:lpstr>“this” keyword</vt:lpstr>
      <vt:lpstr>PowerPoint Presentation</vt:lpstr>
      <vt:lpstr>Programming Practice Questions</vt:lpstr>
      <vt:lpstr>JAVA PROGRAMMING</vt:lpstr>
      <vt:lpstr>PowerPoint Presentation</vt:lpstr>
      <vt:lpstr>PowerPoint Presentation</vt:lpstr>
      <vt:lpstr>Single Inheritance </vt:lpstr>
      <vt:lpstr>Multilevel Inheritance </vt:lpstr>
      <vt:lpstr>Hierarchical Inheritance </vt:lpstr>
      <vt:lpstr>Hierarchical Inheritance </vt:lpstr>
      <vt:lpstr>Hierarchical Inheritance </vt:lpstr>
      <vt:lpstr>Method Overriding</vt:lpstr>
      <vt:lpstr>Method Overriding</vt:lpstr>
      <vt:lpstr>Final class and “final” keyword</vt:lpstr>
      <vt:lpstr>Final class and “final” keyword</vt:lpstr>
      <vt:lpstr>Final class and “final” keyword</vt:lpstr>
      <vt:lpstr>Final class and “final” keyword</vt:lpstr>
      <vt:lpstr>Java Abstract class and method</vt:lpstr>
      <vt:lpstr>Java Abstract class and method</vt:lpstr>
      <vt:lpstr>The super keyword</vt:lpstr>
      <vt:lpstr>The super keyword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dc:creator>Hiral Modi</dc:creator>
  <cp:lastModifiedBy>Maria Lokhandwala</cp:lastModifiedBy>
  <cp:revision>35</cp:revision>
  <dcterms:created xsi:type="dcterms:W3CDTF">2022-12-13T18:25:38Z</dcterms:created>
  <dcterms:modified xsi:type="dcterms:W3CDTF">2024-08-15T06:41:32Z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0x010100B22FC888FE33A349B41D4CD90A81AD87</vt:lpwstr>
  </property>
</Properties>
</file>